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s/slide22.xml" ContentType="application/vnd.openxmlformats-officedocument.presentationml.slide+xml"/>
  <Override PartName="/ppt/theme/theme2.xml" ContentType="application/vnd.openxmlformats-officedocument.theme+xml"/>
  <Override PartName="/ppt/slides/slide2.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21.xml" ContentType="application/vnd.openxmlformats-officedocument.presentationml.slide+xml"/>
  <Override PartName="/ppt/slideLayouts/slideLayout5.xml" ContentType="application/vnd.openxmlformats-officedocument.presentationml.slideLayout+xml"/>
  <Override PartName="/ppt/slides/slide23.xml" ContentType="application/vnd.openxmlformats-officedocument.presentationml.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Override PartName="/ppt/notesSlides/notesSlide4.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6.xml" ContentType="application/vnd.openxmlformats-officedocument.presentationml.notesSlide+xml"/>
  <Override PartName="/ppt/slides/slide20.xml" ContentType="application/vnd.openxmlformats-officedocument.presentationml.slide+xml"/>
  <Override PartName="/ppt/slides/slide17.xml" ContentType="application/vnd.openxmlformats-officedocument.presentationml.slide+xml"/>
  <Override PartName="/ppt/slideLayouts/slideLayout4.xml" ContentType="application/vnd.openxmlformats-officedocument.presentationml.slideLayout+xml"/>
  <Override PartName="/ppt/notesSlides/notesSlide5.xml" ContentType="application/vnd.openxmlformats-officedocument.presentationml.notesSlide+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Layouts/slideLayout14.xml" ContentType="application/vnd.openxmlformats-officedocument.presentationml.slideLayout+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Default Extension="png" ContentType="image/png"/>
  <Override PartName="/ppt/slides/slide3.xml" ContentType="application/vnd.openxmlformats-officedocument.presentationml.slide+xml"/>
  <Override PartName="/ppt/slides/slide4.xml" ContentType="application/vnd.openxmlformats-officedocument.presentationml.slide+xml"/>
  <Override PartName="/ppt/slideLayouts/slideLayout11.xml" ContentType="application/vnd.openxmlformats-officedocument.presentationml.slideLayout+xml"/>
  <Override PartName="/docProps/core.xml" ContentType="application/vnd.openxmlformats-package.core-properties+xml"/>
  <Override PartName="/ppt/slideLayouts/slideLayout13.xml" ContentType="application/vnd.openxmlformats-officedocument.presentationml.slideLayout+xml"/>
  <Override PartName="/ppt/slides/slide8.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Override PartName="/ppt/slideLayouts/slideLayout15.xml" ContentType="application/vnd.openxmlformats-officedocument.presentationml.slideLayout+xml"/>
  <Default Extension="rels" ContentType="application/vnd.openxmlformats-package.relationships+xml"/>
  <Override PartName="/ppt/slides/slide9.xml" ContentType="application/vnd.openxmlformats-officedocument.presentationml.slide+xml"/>
  <Override PartName="/ppt/slides/slide24.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Default Extension="gif" ContentType="image/gif"/>
  <Override PartName="/ppt/slideLayouts/slideLayout12.xml" ContentType="application/vnd.openxmlformats-officedocument.presentationml.slideLayout+xml"/>
  <Override PartName="/ppt/slides/slide19.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90" r:id="rId1"/>
  </p:sldMasterIdLst>
  <p:notesMasterIdLst>
    <p:notesMasterId r:id="rId26"/>
  </p:notesMasterIdLst>
  <p:sldIdLst>
    <p:sldId id="256" r:id="rId2"/>
    <p:sldId id="280" r:id="rId3"/>
    <p:sldId id="257" r:id="rId4"/>
    <p:sldId id="258" r:id="rId5"/>
    <p:sldId id="259" r:id="rId6"/>
    <p:sldId id="261" r:id="rId7"/>
    <p:sldId id="278" r:id="rId8"/>
    <p:sldId id="281" r:id="rId9"/>
    <p:sldId id="260" r:id="rId10"/>
    <p:sldId id="272" r:id="rId11"/>
    <p:sldId id="279" r:id="rId12"/>
    <p:sldId id="264" r:id="rId13"/>
    <p:sldId id="265" r:id="rId14"/>
    <p:sldId id="275" r:id="rId15"/>
    <p:sldId id="274" r:id="rId16"/>
    <p:sldId id="273" r:id="rId17"/>
    <p:sldId id="276" r:id="rId18"/>
    <p:sldId id="277" r:id="rId19"/>
    <p:sldId id="266" r:id="rId20"/>
    <p:sldId id="271" r:id="rId21"/>
    <p:sldId id="267" r:id="rId22"/>
    <p:sldId id="268" r:id="rId23"/>
    <p:sldId id="269" r:id="rId24"/>
    <p:sldId id="270"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showOutlineIcons="0">
    <p:restoredLeft sz="15620"/>
    <p:restoredTop sz="94660"/>
  </p:normalViewPr>
  <p:slideViewPr>
    <p:cSldViewPr snapToObjects="1">
      <p:cViewPr varScale="1">
        <p:scale>
          <a:sx n="106" d="100"/>
          <a:sy n="106" d="100"/>
        </p:scale>
        <p:origin x="-960" y="-11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1" Type="http://schemas.openxmlformats.org/officeDocument/2006/relationships/tableStyles" Target="tableStyles.xml"/><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slide" Target="slides/slide23.xml"/><Relationship Id="rId25" Type="http://schemas.openxmlformats.org/officeDocument/2006/relationships/slide" Target="slides/slide24.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27" Type="http://schemas.openxmlformats.org/officeDocument/2006/relationships/printerSettings" Target="printerSettings/printerSettings1.bin"/><Relationship Id="rId14" Type="http://schemas.openxmlformats.org/officeDocument/2006/relationships/slide" Target="slides/slide13.xml"/><Relationship Id="rId23" Type="http://schemas.openxmlformats.org/officeDocument/2006/relationships/slide" Target="slides/slide22.xml"/><Relationship Id="rId4" Type="http://schemas.openxmlformats.org/officeDocument/2006/relationships/slide" Target="slides/slide3.xml"/><Relationship Id="rId28" Type="http://schemas.openxmlformats.org/officeDocument/2006/relationships/presProps" Target="presProps.xml"/><Relationship Id="rId26" Type="http://schemas.openxmlformats.org/officeDocument/2006/relationships/notesMaster" Target="notesMasters/notesMaster1.xml"/><Relationship Id="rId30" Type="http://schemas.openxmlformats.org/officeDocument/2006/relationships/theme" Target="theme/theme1.xml"/><Relationship Id="rId11" Type="http://schemas.openxmlformats.org/officeDocument/2006/relationships/slide" Target="slides/slide10.xml"/><Relationship Id="rId29" Type="http://schemas.openxmlformats.org/officeDocument/2006/relationships/viewProps" Target="viewProps.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slide" Target="slides/slide19.xml"/><Relationship Id="rId22" Type="http://schemas.openxmlformats.org/officeDocument/2006/relationships/slide" Target="slides/slide21.xml"/><Relationship Id="rId21" Type="http://schemas.openxmlformats.org/officeDocument/2006/relationships/slide" Target="slides/slide20.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2F79F8-8B4E-A045-B50D-C46CB99D45E1}" type="datetimeFigureOut">
              <a:rPr lang="en-US" smtClean="0"/>
              <a:pPr/>
              <a:t>7/1/09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43197F-8035-804B-AA62-C1765D8C240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th-TH" dirty="0" smtClean="0"/>
              <a:t> ก่อนอื่น</a:t>
            </a:r>
            <a:r>
              <a:rPr lang="th-TH" baseline="0" dirty="0" smtClean="0"/>
              <a:t> </a:t>
            </a:r>
            <a:r>
              <a:rPr lang="th-TH" dirty="0" smtClean="0"/>
              <a:t>กรุณาชมวิดีโออันนี้ก่อนนะครับ </a:t>
            </a:r>
            <a:r>
              <a:rPr lang="en-US" dirty="0" smtClean="0"/>
              <a:t>http://video.yahoo.com/watch/4457682/11945025</a:t>
            </a:r>
            <a:r>
              <a:rPr lang="th-TH" dirty="0" smtClean="0"/>
              <a:t> ซึ่งเป็นวิดีโอที่ฉายภาพย้อนหลังของอินเทอร์เน็ตในช่วง </a:t>
            </a:r>
            <a:r>
              <a:rPr lang="en-US" dirty="0" smtClean="0"/>
              <a:t>25 </a:t>
            </a:r>
            <a:r>
              <a:rPr lang="th-TH" dirty="0" smtClean="0"/>
              <a:t>ปีที่ผ่านมาได้ชัดดี</a:t>
            </a:r>
            <a:r>
              <a:rPr lang="en-US" dirty="0" smtClean="0"/>
              <a:t> </a:t>
            </a:r>
          </a:p>
          <a:p>
            <a:pPr>
              <a:buFontTx/>
              <a:buChar char="-"/>
            </a:pPr>
            <a:r>
              <a:rPr lang="en-US" dirty="0" smtClean="0"/>
              <a:t> </a:t>
            </a:r>
            <a:r>
              <a:rPr lang="th-TH" dirty="0" smtClean="0"/>
              <a:t>อินเทอร์เน็ตไม่ใช่สิ่งใหม่ แต่สิ่งใหม่ที่จะนำเราไปสู่ชีวิตที่ดีกว่า เราสร้างได้ครับ การสร้างนวัตกรรมสำหรับผม</a:t>
            </a:r>
            <a:r>
              <a:rPr lang="th-TH" baseline="0" dirty="0" smtClean="0"/>
              <a:t> มันควรจะเป็นการสร้างสิ่งที่ทำให้ชีวิตคนง่ายขึ้น สะดวกขึ้น</a:t>
            </a:r>
          </a:p>
          <a:p>
            <a:pPr>
              <a:buFontTx/>
              <a:buChar char="-"/>
            </a:pPr>
            <a:r>
              <a:rPr lang="th-TH" baseline="0" dirty="0" smtClean="0"/>
              <a:t> หนึ่งในกระบวนการสร้างสิ่งที่ดีกว่าดังกล่าวนั้น แน่นอนครับว่าหนึ่งในนั้นก็คือการทำความรู้จักและบริหารจัดการ </a:t>
            </a:r>
            <a:r>
              <a:rPr lang="en-US" baseline="0" dirty="0" smtClean="0"/>
              <a:t>Online community</a:t>
            </a:r>
            <a:r>
              <a:rPr lang="th-TH" baseline="0" dirty="0" smtClean="0"/>
              <a:t> ให้ได้ผลลัพธ์ตามที่เราต้องการ </a:t>
            </a:r>
            <a:endParaRPr lang="en-US" dirty="0"/>
          </a:p>
        </p:txBody>
      </p:sp>
      <p:sp>
        <p:nvSpPr>
          <p:cNvPr id="4" name="Slide Number Placeholder 3"/>
          <p:cNvSpPr>
            <a:spLocks noGrp="1"/>
          </p:cNvSpPr>
          <p:nvPr>
            <p:ph type="sldNum" sz="quarter" idx="10"/>
          </p:nvPr>
        </p:nvSpPr>
        <p:spPr/>
        <p:txBody>
          <a:bodyPr/>
          <a:lstStyle/>
          <a:p>
            <a:fld id="{4A43197F-8035-804B-AA62-C1765D8C2406}"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th-TH" dirty="0" smtClean="0"/>
              <a:t>ในหน้านี้คือนิยามว่า </a:t>
            </a:r>
            <a:r>
              <a:rPr lang="en-US" dirty="0" smtClean="0"/>
              <a:t>Community </a:t>
            </a:r>
            <a:r>
              <a:rPr lang="th-TH" dirty="0" smtClean="0"/>
              <a:t>มันคืออะไรนะครับ ส่วนตัวผมค่อนข้างชอบนิยามของ</a:t>
            </a:r>
            <a:r>
              <a:rPr lang="th-TH" baseline="0" dirty="0" smtClean="0"/>
              <a:t> </a:t>
            </a:r>
            <a:r>
              <a:rPr lang="en-US" baseline="0" dirty="0" smtClean="0"/>
              <a:t>Amy Jo Kim </a:t>
            </a:r>
            <a:r>
              <a:rPr lang="th-TH" baseline="0" dirty="0" smtClean="0"/>
              <a:t>คนแต่งหนังสือ </a:t>
            </a:r>
            <a:r>
              <a:rPr lang="en-US" sz="1200" dirty="0" smtClean="0"/>
              <a:t>Community Building: Secret Strategies for successful online communities</a:t>
            </a:r>
            <a:r>
              <a:rPr lang="en-US" sz="1200" baseline="0" dirty="0" smtClean="0"/>
              <a:t> </a:t>
            </a:r>
            <a:r>
              <a:rPr lang="th-TH" sz="1200" baseline="0" dirty="0" smtClean="0"/>
              <a:t>ออกมาตั้งแต่ปี</a:t>
            </a:r>
            <a:r>
              <a:rPr lang="en-US" sz="1200" dirty="0" smtClean="0"/>
              <a:t> 2000</a:t>
            </a:r>
            <a:r>
              <a:rPr lang="th-TH" sz="1200" dirty="0" smtClean="0"/>
              <a:t> แล้วครับ เกือบสิบปีแล้วแต่ว่านิยามยังใช้ได้ดีไม่มีตกยุค</a:t>
            </a:r>
            <a:r>
              <a:rPr lang="th-TH" sz="1200" baseline="0" dirty="0" smtClean="0"/>
              <a:t> สาเหตุที่ชอบนิยามนี้เพราะค่อนข้างมองถึงความเป็นจริงในโลกธุรกิจได้ชัดเจน และถึงไม่ได้ทำเป็นธุรกิจ ก็ยังชัดเจนในตัวมันเองอยู่ดี คือชุมชนออนไลน์จะต้องตอบโจทย์ความต้องการของทั้งสมาชิกและเจ้าของชุมชนนั้นๆ ส่วนผมเองนิยามคำว่า </a:t>
            </a:r>
            <a:r>
              <a:rPr lang="en-US" sz="1200" baseline="0" dirty="0" smtClean="0"/>
              <a:t>Community </a:t>
            </a:r>
            <a:r>
              <a:rPr lang="th-TH" sz="1200" baseline="0" dirty="0" smtClean="0"/>
              <a:t>คล้ายๆ </a:t>
            </a:r>
            <a:r>
              <a:rPr lang="en-US" sz="1200" baseline="0" dirty="0" smtClean="0"/>
              <a:t>Amy </a:t>
            </a:r>
            <a:r>
              <a:rPr lang="th-TH" sz="1200" baseline="0" dirty="0" smtClean="0"/>
              <a:t>เขาครับว่า </a:t>
            </a:r>
            <a:r>
              <a:rPr lang="en-US" sz="1200" baseline="0" dirty="0" smtClean="0"/>
              <a:t>“</a:t>
            </a:r>
            <a:r>
              <a:rPr lang="th-TH" sz="1200" baseline="0" dirty="0" smtClean="0"/>
              <a:t>กลุ่มของคนที่มีจุดร่วมอยู่ด้วยกันในมิติทางสังคม ความสนใจ เชื้อชาติ เป้าหมาย โดยคนกลุ่มนี้จะต้องเกี่ยวโยงกัน สร้างความสัมพันธ์กันเพื่อประโยชน์ของส่วนรวมและ</a:t>
            </a:r>
            <a:r>
              <a:rPr lang="en-US" sz="1200" baseline="0" dirty="0" smtClean="0"/>
              <a:t>/</a:t>
            </a:r>
            <a:r>
              <a:rPr lang="th-TH" sz="1200" baseline="0" dirty="0" smtClean="0"/>
              <a:t>หรือ ส่วนตน</a:t>
            </a:r>
            <a:r>
              <a:rPr lang="en-US" sz="1200" baseline="0" dirty="0" smtClean="0"/>
              <a:t>”</a:t>
            </a:r>
            <a:endParaRPr lang="en-US" dirty="0"/>
          </a:p>
        </p:txBody>
      </p:sp>
      <p:sp>
        <p:nvSpPr>
          <p:cNvPr id="4" name="Slide Number Placeholder 3"/>
          <p:cNvSpPr>
            <a:spLocks noGrp="1"/>
          </p:cNvSpPr>
          <p:nvPr>
            <p:ph type="sldNum" sz="quarter" idx="10"/>
          </p:nvPr>
        </p:nvSpPr>
        <p:spPr/>
        <p:txBody>
          <a:bodyPr/>
          <a:lstStyle/>
          <a:p>
            <a:fld id="{4A43197F-8035-804B-AA62-C1765D8C2406}"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th-TH" dirty="0" smtClean="0"/>
              <a:t>เราต้องสร้าง</a:t>
            </a:r>
            <a:r>
              <a:rPr lang="th-TH" baseline="0" dirty="0" smtClean="0"/>
              <a:t> </a:t>
            </a:r>
            <a:r>
              <a:rPr lang="en-US" baseline="0" dirty="0" smtClean="0"/>
              <a:t>Online community </a:t>
            </a:r>
            <a:r>
              <a:rPr lang="th-TH" baseline="0" dirty="0" smtClean="0"/>
              <a:t>ไหม</a:t>
            </a:r>
            <a:r>
              <a:rPr lang="en-US" baseline="0" dirty="0" smtClean="0"/>
              <a:t>?</a:t>
            </a:r>
            <a:r>
              <a:rPr lang="th-TH" baseline="0" dirty="0" smtClean="0"/>
              <a:t> สำหรับผมไม่เชิงว่าต้องสร้าง เพราะ </a:t>
            </a:r>
            <a:r>
              <a:rPr lang="en-US" baseline="0" dirty="0" smtClean="0"/>
              <a:t>Online community </a:t>
            </a:r>
            <a:r>
              <a:rPr lang="th-TH" baseline="0" dirty="0" smtClean="0"/>
              <a:t>มันมีอยู่แล้ว เพียงแต่เราจะหามันเจอหรือเปล่า สิ่งที่เราต้องทำคือมองตลาดให้ออกว่าความต้องการของคนอยู่ที่ตรงไหน แล้วสร้างพื้นที่สำหรับ </a:t>
            </a:r>
            <a:r>
              <a:rPr lang="en-US" baseline="0" dirty="0" smtClean="0"/>
              <a:t>community </a:t>
            </a:r>
            <a:r>
              <a:rPr lang="th-TH" baseline="0" dirty="0" smtClean="0"/>
              <a:t>นั้นๆ ให้คนได้ใช้อย่างเหมาะสม</a:t>
            </a:r>
            <a:r>
              <a:rPr lang="en-US" baseline="0" dirty="0" smtClean="0"/>
              <a:t> </a:t>
            </a:r>
            <a:r>
              <a:rPr lang="th-TH" baseline="0" dirty="0" smtClean="0"/>
              <a:t>คล้องกันพอดีกับเจ้าของ </a:t>
            </a:r>
            <a:r>
              <a:rPr lang="en-US" baseline="0" dirty="0" err="1" smtClean="0"/>
              <a:t>Facebook</a:t>
            </a:r>
            <a:r>
              <a:rPr lang="en-US" baseline="0" dirty="0" smtClean="0"/>
              <a:t> </a:t>
            </a:r>
            <a:r>
              <a:rPr lang="th-TH" baseline="0" dirty="0" smtClean="0"/>
              <a:t>เลย ฮ่าๆๆ สมอ้าง</a:t>
            </a:r>
            <a:endParaRPr lang="en-US" dirty="0"/>
          </a:p>
        </p:txBody>
      </p:sp>
      <p:sp>
        <p:nvSpPr>
          <p:cNvPr id="4" name="Slide Number Placeholder 3"/>
          <p:cNvSpPr>
            <a:spLocks noGrp="1"/>
          </p:cNvSpPr>
          <p:nvPr>
            <p:ph type="sldNum" sz="quarter" idx="10"/>
          </p:nvPr>
        </p:nvSpPr>
        <p:spPr/>
        <p:txBody>
          <a:bodyPr/>
          <a:lstStyle/>
          <a:p>
            <a:fld id="{4A43197F-8035-804B-AA62-C1765D8C2406}"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th-TH" dirty="0" smtClean="0"/>
              <a:t>ทุกวันนี้เราเจอศัพท์แสงทางด้านอินเทอร์เน็ตเยอะไปหมด</a:t>
            </a:r>
            <a:r>
              <a:rPr lang="th-TH" baseline="0" dirty="0" smtClean="0"/>
              <a:t> </a:t>
            </a:r>
            <a:r>
              <a:rPr lang="en-US" baseline="0" dirty="0" smtClean="0"/>
              <a:t>Web 2.0, Social media, Online community </a:t>
            </a:r>
            <a:r>
              <a:rPr lang="th-TH" baseline="0" dirty="0" smtClean="0"/>
              <a:t>ดูเยอะดีนะครับ</a:t>
            </a:r>
            <a:r>
              <a:rPr lang="en-US" baseline="0" dirty="0" smtClean="0"/>
              <a:t> </a:t>
            </a:r>
            <a:r>
              <a:rPr lang="th-TH" baseline="0" dirty="0" smtClean="0"/>
              <a:t>แต่จะอะไรก็ตามที สิ่งที่เราควรใส่ใจก็คือ เราจำเป็นต้องรู้จักใช้มันให้เป็น และสิ่งที่จะพิสูจน์ความสำเร็จของเราก็คือผลลัพธ์ หรือ </a:t>
            </a:r>
            <a:r>
              <a:rPr lang="en-US" baseline="0" dirty="0" smtClean="0"/>
              <a:t>Outcome </a:t>
            </a:r>
            <a:r>
              <a:rPr lang="th-TH" baseline="0" dirty="0" smtClean="0"/>
              <a:t>ที่ออกมา ยกตัวอย่าง เช่น </a:t>
            </a:r>
            <a:r>
              <a:rPr lang="en-US" baseline="0" dirty="0" err="1" smtClean="0"/>
              <a:t>Blognone.com</a:t>
            </a:r>
            <a:r>
              <a:rPr lang="en-US" baseline="0" dirty="0" smtClean="0"/>
              <a:t> </a:t>
            </a:r>
            <a:r>
              <a:rPr lang="th-TH" baseline="0" dirty="0" smtClean="0"/>
              <a:t>เว็บข่าวไอทีในบ้านเราที่มี </a:t>
            </a:r>
            <a:r>
              <a:rPr lang="en-US" baseline="0" dirty="0" smtClean="0"/>
              <a:t>Online community </a:t>
            </a:r>
            <a:r>
              <a:rPr lang="th-TH" baseline="0" dirty="0" smtClean="0"/>
              <a:t>ของสมาชิกที่ช่วยกันเขียนข่าวอยู่ในเว็บ วันหนึ่งได้สร้างปรากฏการณ์อย่างหนึ่งขึ้นมา คือวันที่อดีตรัฐมนตรีไอซีทีออกมาให้สัมภาษณ์ว่า </a:t>
            </a:r>
            <a:r>
              <a:rPr lang="en-US" baseline="0" dirty="0" smtClean="0"/>
              <a:t>Open</a:t>
            </a:r>
            <a:r>
              <a:rPr lang="th-TH" baseline="0" dirty="0" smtClean="0"/>
              <a:t> </a:t>
            </a:r>
            <a:r>
              <a:rPr lang="en-US" baseline="0" dirty="0" smtClean="0"/>
              <a:t>source </a:t>
            </a:r>
            <a:r>
              <a:rPr lang="th-TH" baseline="0" dirty="0" smtClean="0"/>
              <a:t>ไม่มีประโยชน์ ทาง </a:t>
            </a:r>
            <a:r>
              <a:rPr lang="en-US" baseline="0" dirty="0" err="1" smtClean="0"/>
              <a:t>Blognone</a:t>
            </a:r>
            <a:r>
              <a:rPr lang="en-US" baseline="0" dirty="0" smtClean="0"/>
              <a:t> </a:t>
            </a:r>
            <a:r>
              <a:rPr lang="th-TH" baseline="0" dirty="0" smtClean="0"/>
              <a:t>ได้ล่ารายชื่อคนหลายร้อยคน แล้วทำจดหมายเปิดผนึกถึงรัฐมนตรี ท้ายที่สุดรัฐมนตรีไอซีทีก็ยอมแก้ข่าว และเข้าใจเรื่อง </a:t>
            </a:r>
            <a:r>
              <a:rPr lang="en-US" baseline="0" dirty="0" smtClean="0"/>
              <a:t>Open source </a:t>
            </a:r>
            <a:r>
              <a:rPr lang="th-TH" baseline="0" dirty="0" smtClean="0"/>
              <a:t>มากยิ่งขึ้น อันนี้เป็นความสำเร็จอย่างหนึ่งของ </a:t>
            </a:r>
            <a:r>
              <a:rPr lang="en-US" baseline="0" dirty="0" smtClean="0"/>
              <a:t>Online community</a:t>
            </a:r>
            <a:endParaRPr lang="en-US" dirty="0"/>
          </a:p>
        </p:txBody>
      </p:sp>
      <p:sp>
        <p:nvSpPr>
          <p:cNvPr id="4" name="Slide Number Placeholder 3"/>
          <p:cNvSpPr>
            <a:spLocks noGrp="1"/>
          </p:cNvSpPr>
          <p:nvPr>
            <p:ph type="sldNum" sz="quarter" idx="10"/>
          </p:nvPr>
        </p:nvSpPr>
        <p:spPr/>
        <p:txBody>
          <a:bodyPr/>
          <a:lstStyle/>
          <a:p>
            <a:fld id="{4A43197F-8035-804B-AA62-C1765D8C2406}"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th-TH" dirty="0" smtClean="0"/>
              <a:t>สิ่งที่น้องๆ</a:t>
            </a:r>
            <a:r>
              <a:rPr lang="th-TH" baseline="0" dirty="0" smtClean="0"/>
              <a:t> น่าจะติดตามและศึกษาให้มากก็คือทำอย่างไรที่เราจะอาศัยพลังมวลชนผ่านทางเทคโนโลยีอินเทอร์เน็ตให้สัมฤทธิ์ผลในสิ่งที่เราต้องการ เมื่อเราเข้าใจว่าเราจะ </a:t>
            </a:r>
            <a:r>
              <a:rPr lang="en-US" baseline="0" dirty="0" smtClean="0"/>
              <a:t>Lead </a:t>
            </a:r>
            <a:r>
              <a:rPr lang="th-TH" baseline="0" dirty="0" smtClean="0"/>
              <a:t>หรือทำให้มวลชนเห็นชอบตามที่เราโน้มน้าวได้อย่างไร เราก็มีกำลังมากพอที่จะเปลี่ยนสังคมนี้ให้ดีขึ้นได้ เราจะทำได้อย่างไร</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4A43197F-8035-804B-AA62-C1765D8C2406}"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th-TH" dirty="0" smtClean="0"/>
              <a:t>หรือมองตัวอย่างอื่นอย่างกระแสหนัง </a:t>
            </a:r>
            <a:r>
              <a:rPr lang="en-US" dirty="0" smtClean="0"/>
              <a:t>“</a:t>
            </a:r>
            <a:r>
              <a:rPr lang="th-TH" dirty="0" smtClean="0"/>
              <a:t>โหมโรง</a:t>
            </a:r>
            <a:r>
              <a:rPr lang="en-US" dirty="0" smtClean="0"/>
              <a:t>”</a:t>
            </a:r>
            <a:r>
              <a:rPr lang="th-TH" dirty="0" smtClean="0"/>
              <a:t> เมื่อปี</a:t>
            </a:r>
            <a:r>
              <a:rPr lang="th-TH" baseline="0" dirty="0" smtClean="0"/>
              <a:t> </a:t>
            </a:r>
            <a:r>
              <a:rPr lang="en-US" baseline="0" dirty="0" smtClean="0"/>
              <a:t>2004 </a:t>
            </a:r>
            <a:r>
              <a:rPr lang="th-TH" baseline="0" dirty="0" smtClean="0"/>
              <a:t>ก็ฉลุยรับ </a:t>
            </a:r>
            <a:r>
              <a:rPr lang="en-US" baseline="0" dirty="0" smtClean="0"/>
              <a:t>100 </a:t>
            </a:r>
            <a:r>
              <a:rPr lang="th-TH" baseline="0" dirty="0" smtClean="0"/>
              <a:t>ล้านบาทไปโดยมีสาเหตุมาจากกระแสปากต่อปากของสมาชิกเว็บพันทิป ที่ร่วมกันบอกต่อ จนกระทั่งได้รับการตอบรับจากทางภาครัฐ และกระทรวงวัฒนธรรม มีนายกรัฐมนตรีเข้าชม จนเป็นหนังไทยที่โด่งดังที่สุดในรอบปีไป</a:t>
            </a:r>
            <a:endParaRPr lang="en-US" dirty="0"/>
          </a:p>
        </p:txBody>
      </p:sp>
      <p:sp>
        <p:nvSpPr>
          <p:cNvPr id="4" name="Slide Number Placeholder 3"/>
          <p:cNvSpPr>
            <a:spLocks noGrp="1"/>
          </p:cNvSpPr>
          <p:nvPr>
            <p:ph type="sldNum" sz="quarter" idx="10"/>
          </p:nvPr>
        </p:nvSpPr>
        <p:spPr/>
        <p:txBody>
          <a:bodyPr/>
          <a:lstStyle/>
          <a:p>
            <a:fld id="{4A43197F-8035-804B-AA62-C1765D8C2406}" type="slidenum">
              <a:rPr lang="en-US" smtClean="0"/>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157319"/>
            <a:ext cx="8915400" cy="877824"/>
          </a:xfrm>
        </p:spPr>
        <p:txBody>
          <a:bodyPr/>
          <a:lstStyle/>
          <a:p>
            <a:r>
              <a:rPr lang="en-US" smtClean="0"/>
              <a:t>Click to edit Master title style</a:t>
            </a:r>
            <a:endParaRPr/>
          </a:p>
        </p:txBody>
      </p:sp>
      <p:sp>
        <p:nvSpPr>
          <p:cNvPr id="3" name="Subtitle 2"/>
          <p:cNvSpPr>
            <a:spLocks noGrp="1"/>
          </p:cNvSpPr>
          <p:nvPr>
            <p:ph type="subTitle" idx="1"/>
          </p:nvPr>
        </p:nvSpPr>
        <p:spPr>
          <a:xfrm>
            <a:off x="914400" y="3034553"/>
            <a:ext cx="8001000" cy="3823447"/>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91440" rIns="274320" bIns="91440" rtlCol="0" anchor="t" anchorCtr="0">
            <a:normAutofit/>
          </a:bodyPr>
          <a:lstStyle>
            <a:lvl1pPr marL="0" indent="0" algn="l" defTabSz="914400" rtl="0" eaLnBrk="1" latinLnBrk="0" hangingPunct="1">
              <a:spcBef>
                <a:spcPts val="20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8045E1AC-D654-7A49-B94F-0CDBF2D7549C}" type="datetimeFigureOut">
              <a:rPr lang="en-US" smtClean="0"/>
              <a:pPr/>
              <a:t>7/1/09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010EE5-5D1C-FC4C-A237-EB3008C0781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8045E1AC-D654-7A49-B94F-0CDBF2D7549C}" type="datetimeFigureOut">
              <a:rPr lang="en-US" smtClean="0"/>
              <a:pPr/>
              <a:t>7/1/09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010EE5-5D1C-FC4C-A237-EB3008C0781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0" y="5025435"/>
            <a:ext cx="8915400" cy="914400"/>
          </a:xfrm>
        </p:spPr>
        <p:txBody>
          <a:bodyPr/>
          <a:lstStyle/>
          <a:p>
            <a:r>
              <a:rPr lang="en-US" smtClean="0"/>
              <a:t>Click to edit Master title style</a:t>
            </a:r>
            <a:endParaRPr/>
          </a:p>
        </p:txBody>
      </p:sp>
      <p:sp>
        <p:nvSpPr>
          <p:cNvPr id="3" name="Subtitle 2"/>
          <p:cNvSpPr>
            <a:spLocks noGrp="1"/>
          </p:cNvSpPr>
          <p:nvPr>
            <p:ph type="subTitle" idx="1"/>
          </p:nvPr>
        </p:nvSpPr>
        <p:spPr>
          <a:xfrm>
            <a:off x="914400" y="5943600"/>
            <a:ext cx="8001000" cy="914400"/>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91440" rIns="274320" bIns="91440" rtlCol="0" anchor="t" anchorCtr="0"/>
          <a:lstStyle>
            <a:lvl1pPr marL="0" indent="0" algn="l" defTabSz="914400" rtl="0" eaLnBrk="1" latinLnBrk="0" hangingPunct="1">
              <a:spcBef>
                <a:spcPts val="300"/>
              </a:spcBef>
              <a:buNone/>
              <a:defRPr sz="18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8045E1AC-D654-7A49-B94F-0CDBF2D7549C}" type="datetimeFigureOut">
              <a:rPr lang="en-US" smtClean="0"/>
              <a:pPr/>
              <a:t>7/1/09</a:t>
            </a:fld>
            <a:endParaRPr lang="en-US"/>
          </a:p>
        </p:txBody>
      </p:sp>
      <p:sp>
        <p:nvSpPr>
          <p:cNvPr id="5" name="Footer Placeholder 4"/>
          <p:cNvSpPr>
            <a:spLocks noGrp="1"/>
          </p:cNvSpPr>
          <p:nvPr>
            <p:ph type="ftr" sz="quarter" idx="11"/>
          </p:nvPr>
        </p:nvSpPr>
        <p:spPr/>
        <p:txBody>
          <a:bodyPr/>
          <a:lstStyle/>
          <a:p>
            <a:endParaRPr lang="en-US"/>
          </a:p>
        </p:txBody>
      </p:sp>
      <p:sp>
        <p:nvSpPr>
          <p:cNvPr id="9" name="Picture Placeholder 8"/>
          <p:cNvSpPr>
            <a:spLocks noGrp="1"/>
          </p:cNvSpPr>
          <p:nvPr>
            <p:ph type="pic" sz="quarter" idx="13"/>
          </p:nvPr>
        </p:nvSpPr>
        <p:spPr>
          <a:xfrm>
            <a:off x="927100" y="1129553"/>
            <a:ext cx="7988300" cy="3886200"/>
          </a:xfrm>
        </p:spPr>
        <p:txBody>
          <a:bodyPr>
            <a:normAutofit/>
          </a:bodyPr>
          <a:lstStyle>
            <a:lvl1pPr marL="0" indent="0">
              <a:buNone/>
              <a:defRPr sz="1800"/>
            </a:lvl1pPr>
          </a:lstStyle>
          <a:p>
            <a:r>
              <a:rPr lang="en-US" smtClean="0"/>
              <a:t>Click icon to add picture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0" y="3200399"/>
            <a:ext cx="8915400" cy="2286000"/>
          </a:xfrm>
          <a:solidFill>
            <a:schemeClr val="tx2"/>
          </a:solidFill>
        </p:spPr>
        <p:txBody>
          <a:bodyPr vert="horz" lIns="1188720" tIns="45720" rIns="274320" bIns="45720" rtlCol="0" anchor="b" anchorCtr="0">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914400" y="5484607"/>
            <a:ext cx="8001000" cy="777240"/>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91440" rIns="274320" bIns="91440" rtlCol="0" anchor="ctr" anchorCtr="0">
            <a:normAutofit/>
          </a:bodyPr>
          <a:lstStyle>
            <a:lvl1pPr marL="0" indent="0" algn="l" defTabSz="914400" rtl="0" eaLnBrk="1" latinLnBrk="0" hangingPunct="1">
              <a:spcBef>
                <a:spcPts val="3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45E1AC-D654-7A49-B94F-0CDBF2D7549C}" type="datetimeFigureOut">
              <a:rPr lang="en-US" smtClean="0"/>
              <a:pPr/>
              <a:t>7/1/09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010EE5-5D1C-FC4C-A237-EB3008C0781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117600" y="2595563"/>
            <a:ext cx="3566160" cy="3681412"/>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5147534" y="2595563"/>
            <a:ext cx="3566160" cy="3681412"/>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a:xfrm>
            <a:off x="6580094" y="188259"/>
            <a:ext cx="2133600" cy="365125"/>
          </a:xfrm>
        </p:spPr>
        <p:txBody>
          <a:bodyPr/>
          <a:lstStyle/>
          <a:p>
            <a:fld id="{8045E1AC-D654-7A49-B94F-0CDBF2D7549C}" type="datetimeFigureOut">
              <a:rPr lang="en-US" smtClean="0"/>
              <a:pPr/>
              <a:t>7/1/09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010EE5-5D1C-FC4C-A237-EB3008C0781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120588" y="2017713"/>
            <a:ext cx="3566160" cy="877887"/>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20588" y="3065929"/>
            <a:ext cx="3566160" cy="3211046"/>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5147534" y="2017713"/>
            <a:ext cx="3566160" cy="877887"/>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47534" y="3065929"/>
            <a:ext cx="3566160" cy="3211046"/>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a:xfrm>
            <a:off x="6580094" y="188259"/>
            <a:ext cx="2133600" cy="365125"/>
          </a:xfrm>
        </p:spPr>
        <p:txBody>
          <a:bodyPr/>
          <a:lstStyle/>
          <a:p>
            <a:fld id="{8045E1AC-D654-7A49-B94F-0CDBF2D7549C}" type="datetimeFigureOut">
              <a:rPr lang="en-US" smtClean="0"/>
              <a:pPr/>
              <a:t>7/1/09</a:t>
            </a:fld>
            <a:endParaRPr lang="en-US"/>
          </a:p>
        </p:txBody>
      </p:sp>
      <p:sp>
        <p:nvSpPr>
          <p:cNvPr id="8" name="Footer Placeholder 7"/>
          <p:cNvSpPr>
            <a:spLocks noGrp="1"/>
          </p:cNvSpPr>
          <p:nvPr>
            <p:ph type="ftr" sz="quarter" idx="11"/>
          </p:nvPr>
        </p:nvSpPr>
        <p:spPr>
          <a:xfrm>
            <a:off x="1120588" y="188259"/>
            <a:ext cx="2895600" cy="365125"/>
          </a:xfrm>
        </p:spPr>
        <p:txBody>
          <a:bodyPr/>
          <a:lstStyle/>
          <a:p>
            <a:endParaRPr lang="en-US"/>
          </a:p>
        </p:txBody>
      </p:sp>
      <p:sp>
        <p:nvSpPr>
          <p:cNvPr id="9" name="Slide Number Placeholder 8"/>
          <p:cNvSpPr>
            <a:spLocks noGrp="1"/>
          </p:cNvSpPr>
          <p:nvPr>
            <p:ph type="sldNum" sz="quarter" idx="12"/>
          </p:nvPr>
        </p:nvSpPr>
        <p:spPr/>
        <p:txBody>
          <a:bodyPr/>
          <a:lstStyle/>
          <a:p>
            <a:fld id="{E2010EE5-5D1C-FC4C-A237-EB3008C07816}" type="slidenum">
              <a:rPr lang="en-US" smtClean="0"/>
              <a:pPr/>
              <a:t>‹#›</a:t>
            </a:fld>
            <a:endParaRPr lang="en-US"/>
          </a:p>
        </p:txBody>
      </p:sp>
      <p:cxnSp>
        <p:nvCxnSpPr>
          <p:cNvPr id="11" name="Straight Connector 10"/>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8045E1AC-D654-7A49-B94F-0CDBF2D7549C}" type="datetimeFigureOut">
              <a:rPr lang="en-US" smtClean="0"/>
              <a:pPr/>
              <a:t>7/1/09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010EE5-5D1C-FC4C-A237-EB3008C0781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45E1AC-D654-7A49-B94F-0CDBF2D7549C}" type="datetimeFigureOut">
              <a:rPr lang="en-US" smtClean="0"/>
              <a:pPr/>
              <a:t>7/1/09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010EE5-5D1C-FC4C-A237-EB3008C0781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0" y="1124712"/>
            <a:ext cx="8915400" cy="914400"/>
          </a:xfrm>
          <a:solidFill>
            <a:schemeClr val="tx2"/>
          </a:solidFill>
        </p:spPr>
        <p:txBody>
          <a:bodyPr vert="horz" lIns="1188720" tIns="45720" rIns="274320" bIns="45720" rtlCol="0" anchor="ctr">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en-US" smtClean="0"/>
              <a:t>Click to edit Master title style</a:t>
            </a:r>
            <a:endParaRPr/>
          </a:p>
        </p:txBody>
      </p:sp>
      <p:sp>
        <p:nvSpPr>
          <p:cNvPr id="3" name="Content Placeholder 2"/>
          <p:cNvSpPr>
            <a:spLocks noGrp="1"/>
          </p:cNvSpPr>
          <p:nvPr>
            <p:ph idx="1"/>
          </p:nvPr>
        </p:nvSpPr>
        <p:spPr>
          <a:xfrm>
            <a:off x="5147534" y="2590800"/>
            <a:ext cx="3566160" cy="3686175"/>
          </a:xfrm>
        </p:spPr>
        <p:txBody>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900952" y="2039111"/>
            <a:ext cx="3566160" cy="4224528"/>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274320" rIns="274320" bIns="274320" rtlCol="0" anchor="t" anchorCtr="0">
            <a:normAutofit/>
          </a:bodyPr>
          <a:lstStyle>
            <a:lvl1pPr marL="0" indent="0" algn="l" defTabSz="914400" rtl="0" eaLnBrk="1" latinLnBrk="0" hangingPunct="1">
              <a:spcBef>
                <a:spcPts val="20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580094" y="188259"/>
            <a:ext cx="2133600" cy="365125"/>
          </a:xfrm>
        </p:spPr>
        <p:txBody>
          <a:bodyPr/>
          <a:lstStyle/>
          <a:p>
            <a:fld id="{8045E1AC-D654-7A49-B94F-0CDBF2D7549C}" type="datetimeFigureOut">
              <a:rPr lang="en-US" smtClean="0"/>
              <a:pPr/>
              <a:t>7/1/09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010EE5-5D1C-FC4C-A237-EB3008C0781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0" y="1124712"/>
            <a:ext cx="8915400" cy="914400"/>
          </a:xfrm>
          <a:solidFill>
            <a:schemeClr val="tx2"/>
          </a:solidFill>
        </p:spPr>
        <p:txBody>
          <a:bodyPr vert="horz" lIns="1188720" tIns="45720" rIns="274320" bIns="45720" rtlCol="0" anchor="ctr">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5487987" y="2048256"/>
            <a:ext cx="3427413" cy="4206240"/>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914400" y="2039112"/>
            <a:ext cx="4572000" cy="4224528"/>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274320" rIns="274320" bIns="274320" rtlCol="0" anchor="t" anchorCtr="0">
            <a:normAutofit/>
          </a:bodyPr>
          <a:lstStyle>
            <a:lvl1pPr marL="0" indent="0">
              <a:buNone/>
              <a:defRPr sz="1800" kern="1200">
                <a:solidFill>
                  <a:schemeClr val="tx1">
                    <a:lumMod val="65000"/>
                    <a:lumOff val="3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Clr>
                <a:schemeClr val="accent1"/>
              </a:buClr>
              <a:buFont typeface="Wingdings 2" pitchFamily="18" charset="2"/>
              <a:buNone/>
            </a:pPr>
            <a:r>
              <a:rPr lang="en-US" smtClean="0"/>
              <a:t>Click to edit Master text styles</a:t>
            </a:r>
          </a:p>
        </p:txBody>
      </p:sp>
      <p:sp>
        <p:nvSpPr>
          <p:cNvPr id="5" name="Date Placeholder 4"/>
          <p:cNvSpPr>
            <a:spLocks noGrp="1"/>
          </p:cNvSpPr>
          <p:nvPr>
            <p:ph type="dt" sz="half" idx="10"/>
          </p:nvPr>
        </p:nvSpPr>
        <p:spPr>
          <a:xfrm>
            <a:off x="6580094" y="188259"/>
            <a:ext cx="2133600" cy="365125"/>
          </a:xfrm>
        </p:spPr>
        <p:txBody>
          <a:bodyPr/>
          <a:lstStyle/>
          <a:p>
            <a:fld id="{8045E1AC-D654-7A49-B94F-0CDBF2D7549C}" type="datetimeFigureOut">
              <a:rPr lang="en-US" smtClean="0"/>
              <a:pPr/>
              <a:t>7/1/09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010EE5-5D1C-FC4C-A237-EB3008C0781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Picture above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en-US" smtClean="0"/>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8045E1AC-D654-7A49-B94F-0CDBF2D7549C}" type="datetimeFigureOut">
              <a:rPr lang="en-US" smtClean="0"/>
              <a:pPr/>
              <a:t>7/1/09</a:t>
            </a:fld>
            <a:endParaRPr lang="en-US"/>
          </a:p>
        </p:txBody>
      </p:sp>
      <p:sp>
        <p:nvSpPr>
          <p:cNvPr id="5" name="Footer Placeholder 4"/>
          <p:cNvSpPr>
            <a:spLocks noGrp="1"/>
          </p:cNvSpPr>
          <p:nvPr>
            <p:ph type="ftr" sz="quarter" idx="11"/>
          </p:nvPr>
        </p:nvSpPr>
        <p:spPr/>
        <p:txBody>
          <a:bodyPr/>
          <a:lstStyle/>
          <a:p>
            <a:endParaRPr lang="en-US"/>
          </a:p>
        </p:txBody>
      </p:sp>
      <p:sp>
        <p:nvSpPr>
          <p:cNvPr id="9" name="Picture Placeholder 8"/>
          <p:cNvSpPr>
            <a:spLocks noGrp="1"/>
          </p:cNvSpPr>
          <p:nvPr>
            <p:ph type="pic" sz="quarter" idx="13"/>
          </p:nvPr>
        </p:nvSpPr>
        <p:spPr>
          <a:xfrm>
            <a:off x="927100" y="1129553"/>
            <a:ext cx="7988300" cy="2980944"/>
          </a:xfrm>
        </p:spPr>
        <p:txBody>
          <a:bodyPr>
            <a:normAutofit/>
          </a:bodyPr>
          <a:lstStyle>
            <a:lvl1pPr marL="0" indent="0">
              <a:buNone/>
              <a:defRPr sz="1800"/>
            </a:lvl1pPr>
          </a:lstStyle>
          <a:p>
            <a:r>
              <a:rPr lang="en-US" smtClean="0"/>
              <a:t>Click icon to add picture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2 Pictures with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en-US" smtClean="0"/>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6580094" y="188259"/>
            <a:ext cx="2133600" cy="365125"/>
          </a:xfrm>
        </p:spPr>
        <p:txBody>
          <a:bodyPr/>
          <a:lstStyle/>
          <a:p>
            <a:fld id="{8045E1AC-D654-7A49-B94F-0CDBF2D7549C}" type="datetimeFigureOut">
              <a:rPr lang="en-US" smtClean="0"/>
              <a:pPr/>
              <a:t>7/1/09</a:t>
            </a:fld>
            <a:endParaRPr lang="en-US"/>
          </a:p>
        </p:txBody>
      </p:sp>
      <p:sp>
        <p:nvSpPr>
          <p:cNvPr id="5" name="Footer Placeholder 4"/>
          <p:cNvSpPr>
            <a:spLocks noGrp="1"/>
          </p:cNvSpPr>
          <p:nvPr>
            <p:ph type="ftr" sz="quarter" idx="11"/>
          </p:nvPr>
        </p:nvSpPr>
        <p:spPr/>
        <p:txBody>
          <a:bodyPr/>
          <a:lstStyle/>
          <a:p>
            <a:endParaRPr lang="en-US"/>
          </a:p>
        </p:txBody>
      </p:sp>
      <p:sp>
        <p:nvSpPr>
          <p:cNvPr id="9" name="Picture Placeholder 8"/>
          <p:cNvSpPr>
            <a:spLocks noGrp="1"/>
          </p:cNvSpPr>
          <p:nvPr>
            <p:ph type="pic" sz="quarter" idx="13"/>
          </p:nvPr>
        </p:nvSpPr>
        <p:spPr>
          <a:xfrm>
            <a:off x="927100" y="1129553"/>
            <a:ext cx="3986784" cy="2980944"/>
          </a:xfrm>
        </p:spPr>
        <p:txBody>
          <a:bodyPr>
            <a:normAutofit/>
          </a:bodyPr>
          <a:lstStyle>
            <a:lvl1pPr marL="0" indent="0">
              <a:buNone/>
              <a:defRPr sz="1800"/>
            </a:lvl1pPr>
          </a:lstStyle>
          <a:p>
            <a:r>
              <a:rPr lang="en-US" smtClean="0"/>
              <a:t>Click icon to add picture</a:t>
            </a:r>
            <a:endParaRPr/>
          </a:p>
        </p:txBody>
      </p:sp>
      <p:sp>
        <p:nvSpPr>
          <p:cNvPr id="7" name="Picture Placeholder 8"/>
          <p:cNvSpPr>
            <a:spLocks noGrp="1"/>
          </p:cNvSpPr>
          <p:nvPr>
            <p:ph type="pic" sz="quarter" idx="14"/>
          </p:nvPr>
        </p:nvSpPr>
        <p:spPr>
          <a:xfrm>
            <a:off x="4928616" y="1129553"/>
            <a:ext cx="3986784" cy="2980944"/>
          </a:xfrm>
        </p:spPr>
        <p:txBody>
          <a:bodyPr>
            <a:normAutofit/>
          </a:bodyPr>
          <a:lstStyle>
            <a:lvl1pPr marL="0" indent="0">
              <a:buNone/>
              <a:defRPr sz="1800"/>
            </a:lvl1pPr>
          </a:lstStyle>
          <a:p>
            <a:r>
              <a:rPr lang="en-US" smtClean="0"/>
              <a:t>Click icon to add picture</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3 Pictures with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en-US" smtClean="0"/>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6580094" y="188259"/>
            <a:ext cx="2133600" cy="365125"/>
          </a:xfrm>
        </p:spPr>
        <p:txBody>
          <a:bodyPr/>
          <a:lstStyle/>
          <a:p>
            <a:fld id="{8045E1AC-D654-7A49-B94F-0CDBF2D7549C}" type="datetimeFigureOut">
              <a:rPr lang="en-US" smtClean="0"/>
              <a:pPr/>
              <a:t>7/1/09</a:t>
            </a:fld>
            <a:endParaRPr lang="en-US"/>
          </a:p>
        </p:txBody>
      </p:sp>
      <p:sp>
        <p:nvSpPr>
          <p:cNvPr id="5" name="Footer Placeholder 4"/>
          <p:cNvSpPr>
            <a:spLocks noGrp="1"/>
          </p:cNvSpPr>
          <p:nvPr>
            <p:ph type="ftr" sz="quarter" idx="11"/>
          </p:nvPr>
        </p:nvSpPr>
        <p:spPr/>
        <p:txBody>
          <a:bodyPr/>
          <a:lstStyle/>
          <a:p>
            <a:endParaRPr lang="en-US"/>
          </a:p>
        </p:txBody>
      </p:sp>
      <p:sp>
        <p:nvSpPr>
          <p:cNvPr id="9" name="Picture Placeholder 8"/>
          <p:cNvSpPr>
            <a:spLocks noGrp="1"/>
          </p:cNvSpPr>
          <p:nvPr>
            <p:ph type="pic" sz="quarter" idx="13"/>
          </p:nvPr>
        </p:nvSpPr>
        <p:spPr>
          <a:xfrm>
            <a:off x="927100" y="1129553"/>
            <a:ext cx="6601968" cy="2980944"/>
          </a:xfrm>
        </p:spPr>
        <p:txBody>
          <a:bodyPr>
            <a:normAutofit/>
          </a:bodyPr>
          <a:lstStyle>
            <a:lvl1pPr marL="0" indent="0">
              <a:buNone/>
              <a:defRPr sz="1800"/>
            </a:lvl1pPr>
          </a:lstStyle>
          <a:p>
            <a:r>
              <a:rPr lang="en-US" smtClean="0"/>
              <a:t>Click icon to add picture</a:t>
            </a:r>
            <a:endParaRPr/>
          </a:p>
        </p:txBody>
      </p:sp>
      <p:sp>
        <p:nvSpPr>
          <p:cNvPr id="7" name="Picture Placeholder 8"/>
          <p:cNvSpPr>
            <a:spLocks noGrp="1"/>
          </p:cNvSpPr>
          <p:nvPr>
            <p:ph type="pic" sz="quarter" idx="14"/>
          </p:nvPr>
        </p:nvSpPr>
        <p:spPr>
          <a:xfrm>
            <a:off x="7543800" y="1129553"/>
            <a:ext cx="1371600" cy="1481328"/>
          </a:xfrm>
        </p:spPr>
        <p:txBody>
          <a:bodyPr>
            <a:normAutofit/>
          </a:bodyPr>
          <a:lstStyle>
            <a:lvl1pPr marL="0" indent="0">
              <a:buNone/>
              <a:defRPr sz="1800"/>
            </a:lvl1pPr>
          </a:lstStyle>
          <a:p>
            <a:r>
              <a:rPr lang="en-US" smtClean="0"/>
              <a:t>Click icon to add picture</a:t>
            </a:r>
            <a:endParaRPr/>
          </a:p>
        </p:txBody>
      </p:sp>
      <p:sp>
        <p:nvSpPr>
          <p:cNvPr id="8" name="Picture Placeholder 8"/>
          <p:cNvSpPr>
            <a:spLocks noGrp="1"/>
          </p:cNvSpPr>
          <p:nvPr>
            <p:ph type="pic" sz="quarter" idx="15"/>
          </p:nvPr>
        </p:nvSpPr>
        <p:spPr>
          <a:xfrm>
            <a:off x="7543800" y="2629169"/>
            <a:ext cx="1371600" cy="1481328"/>
          </a:xfrm>
        </p:spPr>
        <p:txBody>
          <a:bodyPr>
            <a:normAutofit/>
          </a:bodyPr>
          <a:lstStyle>
            <a:lvl1pPr marL="0" indent="0">
              <a:buNone/>
              <a:defRPr sz="1800"/>
            </a:lvl1pPr>
          </a:lstStyle>
          <a:p>
            <a:r>
              <a:rPr lang="en-US" smtClean="0"/>
              <a:t>Click icon to add picture</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8045E1AC-D654-7A49-B94F-0CDBF2D7549C}" type="datetimeFigureOut">
              <a:rPr lang="en-US" smtClean="0"/>
              <a:pPr/>
              <a:t>7/1/09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010EE5-5D1C-FC4C-A237-EB3008C07816}"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87553" y="1129554"/>
            <a:ext cx="914400" cy="5533278"/>
          </a:xfrm>
        </p:spPr>
        <p:txBody>
          <a:bodyPr vert="eaVert" lIns="274320" tIns="685800" bIns="685800"/>
          <a:lstStyle/>
          <a:p>
            <a:r>
              <a:rPr lang="en-US" smtClean="0"/>
              <a:t>Click to edit Master title style</a:t>
            </a:r>
            <a:endParaRPr/>
          </a:p>
        </p:txBody>
      </p:sp>
      <p:sp>
        <p:nvSpPr>
          <p:cNvPr id="3" name="Vertical Text Placeholder 2"/>
          <p:cNvSpPr>
            <a:spLocks noGrp="1"/>
          </p:cNvSpPr>
          <p:nvPr>
            <p:ph type="body" orient="vert" idx="1"/>
          </p:nvPr>
        </p:nvSpPr>
        <p:spPr>
          <a:xfrm>
            <a:off x="1117600" y="1734671"/>
            <a:ext cx="6426200" cy="454230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8045E1AC-D654-7A49-B94F-0CDBF2D7549C}" type="datetimeFigureOut">
              <a:rPr lang="en-US" smtClean="0"/>
              <a:pPr/>
              <a:t>7/1/09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010EE5-5D1C-FC4C-A237-EB3008C0781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4" Type="http://schemas.openxmlformats.org/officeDocument/2006/relationships/slideLayout" Target="../slideLayouts/slideLayout14.xml"/><Relationship Id="rId4" Type="http://schemas.openxmlformats.org/officeDocument/2006/relationships/slideLayout" Target="../slideLayouts/slideLayout4.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 Type="http://schemas.openxmlformats.org/officeDocument/2006/relationships/slideLayout" Target="../slideLayouts/slideLayout1.xml"/><Relationship Id="rId6" Type="http://schemas.openxmlformats.org/officeDocument/2006/relationships/slideLayout" Target="../slideLayouts/slideLayout6.xml"/><Relationship Id="rId16" Type="http://schemas.openxmlformats.org/officeDocument/2006/relationships/theme" Target="../theme/theme1.xml"/><Relationship Id="rId8" Type="http://schemas.openxmlformats.org/officeDocument/2006/relationships/slideLayout" Target="../slideLayouts/slideLayout8.xml"/><Relationship Id="rId13" Type="http://schemas.openxmlformats.org/officeDocument/2006/relationships/slideLayout" Target="../slideLayouts/slideLayout13.xml"/><Relationship Id="rId10" Type="http://schemas.openxmlformats.org/officeDocument/2006/relationships/slideLayout" Target="../slideLayouts/slideLayout1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2" Type="http://schemas.openxmlformats.org/officeDocument/2006/relationships/slideLayout" Target="../slideLayouts/slideLayout12.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123856"/>
            <a:ext cx="8913813" cy="914400"/>
          </a:xfrm>
          <a:prstGeom prst="rect">
            <a:avLst/>
          </a:prstGeom>
          <a:solidFill>
            <a:schemeClr val="tx2"/>
          </a:solidFill>
        </p:spPr>
        <p:txBody>
          <a:bodyPr vert="horz" lIns="1188720" tIns="45720" rIns="274320" bIns="45720" rtlCol="0" anchor="ctr">
            <a:normAutofit/>
          </a:bodyPr>
          <a:lstStyle/>
          <a:p>
            <a:r>
              <a:rPr lang="en-US" smtClean="0"/>
              <a:t>Click to edit Master title style</a:t>
            </a:r>
            <a:endParaRPr/>
          </a:p>
        </p:txBody>
      </p:sp>
      <p:sp>
        <p:nvSpPr>
          <p:cNvPr id="3" name="Text Placeholder 2"/>
          <p:cNvSpPr>
            <a:spLocks noGrp="1"/>
          </p:cNvSpPr>
          <p:nvPr>
            <p:ph type="body" idx="1"/>
          </p:nvPr>
        </p:nvSpPr>
        <p:spPr>
          <a:xfrm>
            <a:off x="1114424" y="2595562"/>
            <a:ext cx="7610476" cy="367076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580094" y="188259"/>
            <a:ext cx="2133600" cy="365125"/>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8045E1AC-D654-7A49-B94F-0CDBF2D7549C}" type="datetimeFigureOut">
              <a:rPr lang="en-US" smtClean="0"/>
              <a:pPr/>
              <a:t>7/1/09</a:t>
            </a:fld>
            <a:endParaRPr lang="en-US"/>
          </a:p>
        </p:txBody>
      </p:sp>
      <p:sp>
        <p:nvSpPr>
          <p:cNvPr id="5" name="Footer Placeholder 4"/>
          <p:cNvSpPr>
            <a:spLocks noGrp="1"/>
          </p:cNvSpPr>
          <p:nvPr>
            <p:ph type="ftr" sz="quarter" idx="3"/>
          </p:nvPr>
        </p:nvSpPr>
        <p:spPr>
          <a:xfrm>
            <a:off x="1120588" y="188259"/>
            <a:ext cx="2895600" cy="365125"/>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789894" y="6569075"/>
            <a:ext cx="457200" cy="365125"/>
          </a:xfrm>
          <a:prstGeom prst="rect">
            <a:avLst/>
          </a:prstGeom>
        </p:spPr>
        <p:txBody>
          <a:bodyPr vert="horz" lIns="91440" tIns="45720" rIns="91440" bIns="45720" rtlCol="0" anchor="ctr"/>
          <a:lstStyle>
            <a:lvl1pPr algn="ctr">
              <a:defRPr sz="800">
                <a:solidFill>
                  <a:schemeClr val="tx1">
                    <a:lumMod val="65000"/>
                    <a:lumOff val="35000"/>
                  </a:schemeClr>
                </a:solidFill>
              </a:defRPr>
            </a:lvl1pPr>
          </a:lstStyle>
          <a:p>
            <a:fld id="{E2010EE5-5D1C-FC4C-A237-EB3008C07816}" type="slidenum">
              <a:rPr lang="en-US" smtClean="0"/>
              <a:pPr/>
              <a:t>‹#›</a:t>
            </a:fld>
            <a:endParaRPr lang="en-US"/>
          </a:p>
        </p:txBody>
      </p:sp>
      <p:sp>
        <p:nvSpPr>
          <p:cNvPr id="7" name="Rectangle 6"/>
          <p:cNvSpPr/>
          <p:nvPr/>
        </p:nvSpPr>
        <p:spPr>
          <a:xfrm>
            <a:off x="914400" y="0"/>
            <a:ext cx="7999413" cy="182880"/>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914400" y="6675120"/>
            <a:ext cx="7999413" cy="182880"/>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Lst>
  <p:txStyles>
    <p:titleStyle>
      <a:lvl1pPr marL="0" indent="0" algn="l" defTabSz="914400" rtl="0" eaLnBrk="1" latinLnBrk="0" hangingPunct="1">
        <a:spcBef>
          <a:spcPct val="0"/>
        </a:spcBef>
        <a:buNone/>
        <a:defRPr sz="3600" kern="1200">
          <a:solidFill>
            <a:schemeClr val="bg1"/>
          </a:solidFill>
          <a:latin typeface="+mj-lt"/>
          <a:ea typeface="+mj-ea"/>
          <a:cs typeface="+mj-cs"/>
        </a:defRPr>
      </a:lvl1pPr>
    </p:titleStyle>
    <p:bodyStyle>
      <a:lvl1pPr marL="342900" indent="-342900" algn="l" defTabSz="914400" rtl="0" eaLnBrk="1" latinLnBrk="0" hangingPunct="1">
        <a:spcBef>
          <a:spcPts val="20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50000"/>
          </a:schemeClr>
        </a:buClr>
        <a:buFont typeface="Wingdings 2" pitchFamily="18" charset="2"/>
        <a:buChar char=""/>
        <a:defRPr sz="1800" kern="1200">
          <a:solidFill>
            <a:schemeClr val="tx1">
              <a:lumMod val="65000"/>
              <a:lumOff val="35000"/>
            </a:schemeClr>
          </a:solidFill>
          <a:latin typeface="+mn-lt"/>
          <a:ea typeface="+mn-ea"/>
          <a:cs typeface="+mn-cs"/>
        </a:defRPr>
      </a:lvl2pPr>
      <a:lvl3pPr marL="1035050" indent="-349250" algn="l" defTabSz="914400" rtl="0" eaLnBrk="1" latinLnBrk="0" hangingPunct="1">
        <a:spcBef>
          <a:spcPts val="600"/>
        </a:spcBef>
        <a:buClr>
          <a:schemeClr val="accent1"/>
        </a:buClr>
        <a:buFont typeface="Wingdings 2" pitchFamily="18" charset="2"/>
        <a:buChar char=""/>
        <a:defRPr sz="1800" kern="1200">
          <a:solidFill>
            <a:schemeClr val="tx1">
              <a:lumMod val="65000"/>
              <a:lumOff val="35000"/>
            </a:schemeClr>
          </a:solidFill>
          <a:latin typeface="+mn-lt"/>
          <a:ea typeface="+mn-ea"/>
          <a:cs typeface="+mn-cs"/>
        </a:defRPr>
      </a:lvl3pPr>
      <a:lvl4pPr marL="1371600" indent="-336550" algn="l" defTabSz="914400" rtl="0" eaLnBrk="1" latinLnBrk="0" hangingPunct="1">
        <a:spcBef>
          <a:spcPts val="600"/>
        </a:spcBef>
        <a:buClr>
          <a:schemeClr val="accent1">
            <a:lumMod val="50000"/>
          </a:schemeClr>
        </a:buClr>
        <a:buFont typeface="Wingdings 2" pitchFamily="18" charset="2"/>
        <a:buChar char=""/>
        <a:defRPr sz="1800" kern="1200">
          <a:solidFill>
            <a:schemeClr val="tx1">
              <a:lumMod val="65000"/>
              <a:lumOff val="35000"/>
            </a:schemeClr>
          </a:solidFill>
          <a:latin typeface="+mn-lt"/>
          <a:ea typeface="+mn-ea"/>
          <a:cs typeface="+mn-cs"/>
        </a:defRPr>
      </a:lvl4pPr>
      <a:lvl5pPr marL="1720850" indent="-349250" algn="l" defTabSz="914400" rtl="0" eaLnBrk="1" latinLnBrk="0" hangingPunct="1">
        <a:spcBef>
          <a:spcPts val="600"/>
        </a:spcBef>
        <a:buClr>
          <a:schemeClr val="accent1"/>
        </a:buClr>
        <a:buFont typeface="Wingdings 2" pitchFamily="18" charset="2"/>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hyperlink" Target="http://www.flickr.com/photos/70321513@N00/113453239/" TargetMode="External"/><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eg"/><Relationship Id="rId5"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3"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3"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3"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4" Type="http://schemas.openxmlformats.org/officeDocument/2006/relationships/hyperlink" Target="http://en.wikipedia.org/wiki/The_Overture" TargetMode="External"/><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eg"/><Relationship Id="rId5" Type="http://schemas.openxmlformats.org/officeDocument/2006/relationships/image" Target="../media/image9.gif"/></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4"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image" Target="../media/image12.jpeg"/><Relationship Id="rId3" Type="http://schemas.openxmlformats.org/officeDocument/2006/relationships/image" Target="../media/image13.jpeg"/><Relationship Id="rId5" Type="http://schemas.openxmlformats.org/officeDocument/2006/relationships/image" Target="../media/image15.png"/></Relationships>
</file>

<file path=ppt/slides/_rels/slide13.xml.rels><?xml version="1.0" encoding="UTF-8" standalone="yes"?>
<Relationships xmlns="http://schemas.openxmlformats.org/package/2006/relationships"><Relationship Id="rId8" Type="http://schemas.openxmlformats.org/officeDocument/2006/relationships/image" Target="../media/image22.png"/><Relationship Id="rId4" Type="http://schemas.openxmlformats.org/officeDocument/2006/relationships/image" Target="../media/image18.jpeg"/><Relationship Id="rId5" Type="http://schemas.openxmlformats.org/officeDocument/2006/relationships/image" Target="../media/image19.jpeg"/><Relationship Id="rId7"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6.jpeg"/><Relationship Id="rId3" Type="http://schemas.openxmlformats.org/officeDocument/2006/relationships/image" Target="../media/image17.jpeg"/><Relationship Id="rId6" Type="http://schemas.openxmlformats.org/officeDocument/2006/relationships/image" Target="../media/image20.png"/></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www.jakrapong.com"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113453239_3469ffcef4_b.jpg"/>
          <p:cNvPicPr>
            <a:picLocks noChangeAspect="1"/>
          </p:cNvPicPr>
          <p:nvPr/>
        </p:nvPicPr>
        <p:blipFill>
          <a:blip r:embed="rId3"/>
          <a:stretch>
            <a:fillRect/>
          </a:stretch>
        </p:blipFill>
        <p:spPr>
          <a:xfrm>
            <a:off x="0" y="0"/>
            <a:ext cx="9144000" cy="6858000"/>
          </a:xfrm>
          <a:prstGeom prst="rect">
            <a:avLst/>
          </a:prstGeom>
        </p:spPr>
      </p:pic>
      <p:sp>
        <p:nvSpPr>
          <p:cNvPr id="2" name="Title 1"/>
          <p:cNvSpPr>
            <a:spLocks noGrp="1"/>
          </p:cNvSpPr>
          <p:nvPr>
            <p:ph type="ctrTitle"/>
          </p:nvPr>
        </p:nvSpPr>
        <p:spPr>
          <a:xfrm>
            <a:off x="0" y="5751576"/>
            <a:ext cx="8915400" cy="877824"/>
          </a:xfrm>
        </p:spPr>
        <p:txBody>
          <a:bodyPr>
            <a:normAutofit fontScale="90000"/>
          </a:bodyPr>
          <a:lstStyle/>
          <a:p>
            <a:r>
              <a:rPr lang="en-US" sz="3111" dirty="0" smtClean="0"/>
              <a:t>Online Communities Phenomena  </a:t>
            </a:r>
            <a:br>
              <a:rPr lang="en-US" sz="3111" dirty="0" smtClean="0"/>
            </a:br>
            <a:r>
              <a:rPr lang="en-US" sz="2222" dirty="0" smtClean="0"/>
              <a:t>Jakrapong Kongmalai</a:t>
            </a:r>
            <a:endParaRPr lang="en-US" sz="2222" dirty="0"/>
          </a:p>
        </p:txBody>
      </p:sp>
      <p:sp>
        <p:nvSpPr>
          <p:cNvPr id="7" name="TextBox 6"/>
          <p:cNvSpPr txBox="1"/>
          <p:nvPr/>
        </p:nvSpPr>
        <p:spPr>
          <a:xfrm>
            <a:off x="6172200" y="0"/>
            <a:ext cx="2971800" cy="369332"/>
          </a:xfrm>
          <a:prstGeom prst="rect">
            <a:avLst/>
          </a:prstGeom>
          <a:solidFill>
            <a:schemeClr val="tx1"/>
          </a:solidFill>
        </p:spPr>
        <p:txBody>
          <a:bodyPr wrap="square" rtlCol="0">
            <a:spAutoFit/>
          </a:bodyPr>
          <a:lstStyle/>
          <a:p>
            <a:r>
              <a:rPr lang="en-US" dirty="0" smtClean="0">
                <a:solidFill>
                  <a:schemeClr val="bg1"/>
                </a:solidFill>
              </a:rPr>
              <a:t>       photo by </a:t>
            </a:r>
            <a:r>
              <a:rPr lang="en-US" dirty="0" smtClean="0">
                <a:solidFill>
                  <a:schemeClr val="bg1"/>
                </a:solidFill>
                <a:hlinkClick r:id="rId4"/>
              </a:rPr>
              <a:t>larskflem</a:t>
            </a:r>
            <a:endParaRPr lang="en-US" dirty="0">
              <a:solidFill>
                <a:schemeClr val="bg1"/>
              </a:solidFill>
            </a:endParaRPr>
          </a:p>
        </p:txBody>
      </p:sp>
      <p:pic>
        <p:nvPicPr>
          <p:cNvPr id="8" name="Picture 7" descr="cc.large.png"/>
          <p:cNvPicPr>
            <a:picLocks noChangeAspect="1"/>
          </p:cNvPicPr>
          <p:nvPr/>
        </p:nvPicPr>
        <p:blipFill>
          <a:blip r:embed="rId5"/>
          <a:stretch>
            <a:fillRect/>
          </a:stretch>
        </p:blipFill>
        <p:spPr>
          <a:xfrm>
            <a:off x="6324600" y="47978"/>
            <a:ext cx="304800" cy="3048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2 Things today</a:t>
            </a:r>
            <a:endParaRPr lang="en-US" b="1" dirty="0"/>
          </a:p>
        </p:txBody>
      </p:sp>
      <p:sp>
        <p:nvSpPr>
          <p:cNvPr id="3" name="Content Placeholder 2"/>
          <p:cNvSpPr>
            <a:spLocks noGrp="1"/>
          </p:cNvSpPr>
          <p:nvPr>
            <p:ph idx="1"/>
          </p:nvPr>
        </p:nvSpPr>
        <p:spPr/>
        <p:txBody>
          <a:bodyPr/>
          <a:lstStyle/>
          <a:p>
            <a:r>
              <a:rPr lang="en-US" sz="3200" b="1" dirty="0" smtClean="0"/>
              <a:t>Understand what is online community and how to use it.</a:t>
            </a:r>
          </a:p>
          <a:p>
            <a:r>
              <a:rPr lang="en-US" sz="3200" b="1" dirty="0" smtClean="0"/>
              <a:t>How can I make it happen?</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is online community? Why?</a:t>
            </a:r>
            <a:endParaRPr lang="en-US" b="1"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    </a:t>
            </a:r>
            <a:r>
              <a:rPr lang="en-US" sz="3200" dirty="0" smtClean="0"/>
              <a:t>“Community is a group of people with a shared interest, purpose, or goal, who get to know each other better over time…</a:t>
            </a:r>
          </a:p>
          <a:p>
            <a:pPr>
              <a:buNone/>
            </a:pPr>
            <a:r>
              <a:rPr lang="en-US" dirty="0" smtClean="0"/>
              <a:t>     A successful community must attract and keep enough members to make it worthwhile. It must also deliver a satisfactory return on investment to whoever is funding and/or maintaining it. If either one of these standards is not met, the community will eventually fail. As a community builder, therefore, you have to pay attention to both the needs of the members and the goals of the owners.” </a:t>
            </a:r>
            <a:r>
              <a:rPr lang="en-US" sz="1500" b="1" dirty="0" smtClean="0"/>
              <a:t>Amy Jo Kim</a:t>
            </a:r>
            <a:r>
              <a:rPr lang="en-US" sz="1500" dirty="0" smtClean="0"/>
              <a:t>, author of Community Building: Secret Strategies for successful online communities, 2000</a:t>
            </a:r>
            <a:endParaRPr lang="en-US" sz="15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Community already exist.</a:t>
            </a:r>
            <a:endParaRPr lang="en-US" dirty="0"/>
          </a:p>
        </p:txBody>
      </p:sp>
      <p:sp>
        <p:nvSpPr>
          <p:cNvPr id="3" name="Content Placeholder 2"/>
          <p:cNvSpPr>
            <a:spLocks noGrp="1"/>
          </p:cNvSpPr>
          <p:nvPr>
            <p:ph idx="1"/>
          </p:nvPr>
        </p:nvSpPr>
        <p:spPr>
          <a:xfrm>
            <a:off x="2743200" y="4914806"/>
            <a:ext cx="6581776" cy="3043238"/>
          </a:xfrm>
        </p:spPr>
        <p:txBody>
          <a:bodyPr/>
          <a:lstStyle/>
          <a:p>
            <a:pPr>
              <a:buNone/>
            </a:pPr>
            <a:r>
              <a:rPr lang="th-TH" dirty="0" smtClean="0"/>
              <a:t>     </a:t>
            </a:r>
            <a:r>
              <a:rPr lang="en-US" sz="2400" dirty="0" smtClean="0"/>
              <a:t>"Communities already exist. Instead,  think about how you can help that community do what it wants to do.” </a:t>
            </a:r>
            <a:br>
              <a:rPr lang="en-US" sz="2400" dirty="0" smtClean="0"/>
            </a:br>
            <a:r>
              <a:rPr lang="en-US" sz="1600" b="1" dirty="0" smtClean="0"/>
              <a:t>Mark </a:t>
            </a:r>
            <a:r>
              <a:rPr lang="en-US" sz="1600" b="1" dirty="0" err="1" smtClean="0"/>
              <a:t>Zuckerberg</a:t>
            </a:r>
            <a:r>
              <a:rPr lang="en-US" sz="1600" b="1" dirty="0" smtClean="0"/>
              <a:t>, </a:t>
            </a:r>
            <a:r>
              <a:rPr lang="en-US" sz="1600" dirty="0" smtClean="0"/>
              <a:t>founder and CEO of </a:t>
            </a:r>
            <a:r>
              <a:rPr lang="en-US" sz="1600" dirty="0" err="1" smtClean="0"/>
              <a:t>Facebook</a:t>
            </a:r>
            <a:endParaRPr lang="en-US" sz="1600" dirty="0"/>
          </a:p>
        </p:txBody>
      </p:sp>
      <p:pic>
        <p:nvPicPr>
          <p:cNvPr id="4" name="Picture 3" descr="n18614572932_655437_4509.jpg"/>
          <p:cNvPicPr>
            <a:picLocks noChangeAspect="1"/>
          </p:cNvPicPr>
          <p:nvPr/>
        </p:nvPicPr>
        <p:blipFill>
          <a:blip r:embed="rId3"/>
          <a:stretch>
            <a:fillRect/>
          </a:stretch>
        </p:blipFill>
        <p:spPr>
          <a:xfrm>
            <a:off x="0" y="2038256"/>
            <a:ext cx="4876800" cy="2876550"/>
          </a:xfrm>
          <a:prstGeom prst="rect">
            <a:avLst/>
          </a:prstGeom>
        </p:spPr>
      </p:pic>
      <p:sp>
        <p:nvSpPr>
          <p:cNvPr id="5" name="TextBox 4"/>
          <p:cNvSpPr txBox="1"/>
          <p:nvPr/>
        </p:nvSpPr>
        <p:spPr>
          <a:xfrm>
            <a:off x="0" y="4538133"/>
            <a:ext cx="4572000" cy="369332"/>
          </a:xfrm>
          <a:prstGeom prst="rect">
            <a:avLst/>
          </a:prstGeom>
          <a:solidFill>
            <a:schemeClr val="tx1"/>
          </a:solidFill>
        </p:spPr>
        <p:txBody>
          <a:bodyPr wrap="square" rtlCol="0">
            <a:spAutoFit/>
          </a:bodyPr>
          <a:lstStyle/>
          <a:p>
            <a:r>
              <a:rPr lang="en-US" dirty="0" err="1" smtClean="0">
                <a:solidFill>
                  <a:schemeClr val="bg1"/>
                </a:solidFill>
              </a:rPr>
              <a:t>www.facebook.com/markzuckerberg</a:t>
            </a:r>
            <a:endParaRPr lang="en-US" dirty="0">
              <a:solidFill>
                <a:schemeClr val="bg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descr="591163479_d35f7b50d7.jpg"/>
          <p:cNvPicPr>
            <a:picLocks noChangeAspect="1"/>
          </p:cNvPicPr>
          <p:nvPr/>
        </p:nvPicPr>
        <p:blipFill>
          <a:blip r:embed="rId3"/>
          <a:stretch>
            <a:fillRect/>
          </a:stretch>
        </p:blipFill>
        <p:spPr>
          <a:xfrm>
            <a:off x="1066800" y="332232"/>
            <a:ext cx="7315200" cy="6144768"/>
          </a:xfrm>
          <a:prstGeom prst="rect">
            <a:avLst/>
          </a:prstGeom>
        </p:spPr>
      </p:pic>
      <p:sp>
        <p:nvSpPr>
          <p:cNvPr id="2" name="Title 1"/>
          <p:cNvSpPr>
            <a:spLocks noGrp="1"/>
          </p:cNvSpPr>
          <p:nvPr>
            <p:ph type="title"/>
          </p:nvPr>
        </p:nvSpPr>
        <p:spPr/>
        <p:txBody>
          <a:bodyPr>
            <a:normAutofit fontScale="90000"/>
          </a:bodyPr>
          <a:lstStyle/>
          <a:p>
            <a:r>
              <a:rPr lang="en-US" dirty="0" smtClean="0"/>
              <a:t>Web 2.0, Online community, Social media. Whatever it is…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 how to lead the tribes</a:t>
            </a:r>
            <a:endParaRPr lang="en-US" dirty="0"/>
          </a:p>
        </p:txBody>
      </p:sp>
      <p:pic>
        <p:nvPicPr>
          <p:cNvPr id="4" name="Picture 3" descr="banana_tribes.jpg"/>
          <p:cNvPicPr>
            <a:picLocks noChangeAspect="1"/>
          </p:cNvPicPr>
          <p:nvPr/>
        </p:nvPicPr>
        <p:blipFill>
          <a:blip r:embed="rId3"/>
          <a:stretch>
            <a:fillRect/>
          </a:stretch>
        </p:blipFill>
        <p:spPr>
          <a:xfrm>
            <a:off x="762000" y="2286000"/>
            <a:ext cx="3365500" cy="4127500"/>
          </a:xfrm>
          <a:prstGeom prst="rect">
            <a:avLst/>
          </a:prstGeom>
        </p:spPr>
      </p:pic>
      <p:sp>
        <p:nvSpPr>
          <p:cNvPr id="5" name="TextBox 4"/>
          <p:cNvSpPr txBox="1"/>
          <p:nvPr/>
        </p:nvSpPr>
        <p:spPr>
          <a:xfrm>
            <a:off x="4267200" y="2907268"/>
            <a:ext cx="4570413" cy="2800767"/>
          </a:xfrm>
          <a:prstGeom prst="rect">
            <a:avLst/>
          </a:prstGeom>
          <a:noFill/>
        </p:spPr>
        <p:txBody>
          <a:bodyPr wrap="square" rtlCol="0">
            <a:spAutoFit/>
          </a:bodyPr>
          <a:lstStyle/>
          <a:p>
            <a:r>
              <a:rPr lang="en-US" sz="2400" dirty="0" smtClean="0"/>
              <a:t>“Everyone has an opportunity to start a movement – to bring together a tribe of like-minded people and do amazing things” </a:t>
            </a:r>
          </a:p>
          <a:p>
            <a:endParaRPr lang="en-US" sz="2400" b="1" dirty="0"/>
          </a:p>
          <a:p>
            <a:r>
              <a:rPr lang="en-US" sz="1600" b="1" dirty="0" smtClean="0"/>
              <a:t>Seth </a:t>
            </a:r>
            <a:r>
              <a:rPr lang="en-US" sz="1600" b="1" dirty="0" err="1" smtClean="0"/>
              <a:t>Godin</a:t>
            </a:r>
            <a:r>
              <a:rPr lang="en-US" sz="1600" b="1" dirty="0" smtClean="0"/>
              <a:t> </a:t>
            </a:r>
            <a:r>
              <a:rPr lang="en-US" sz="1600" dirty="0" smtClean="0"/>
              <a:t>author of Tribes: We need you to lead us</a:t>
            </a:r>
            <a:endParaRPr lang="en-US" sz="1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Picture 10.png"/>
          <p:cNvPicPr>
            <a:picLocks noChangeAspect="1"/>
          </p:cNvPicPr>
          <p:nvPr/>
        </p:nvPicPr>
        <p:blipFill>
          <a:blip r:embed="rId2"/>
          <a:stretch>
            <a:fillRect/>
          </a:stretch>
        </p:blipFill>
        <p:spPr>
          <a:xfrm>
            <a:off x="1994222" y="121063"/>
            <a:ext cx="5155555" cy="6615873"/>
          </a:xfrm>
          <a:prstGeom prst="rect">
            <a:avLst/>
          </a:prstGeom>
        </p:spPr>
      </p:pic>
      <p:sp>
        <p:nvSpPr>
          <p:cNvPr id="6" name="TextBox 5"/>
          <p:cNvSpPr txBox="1"/>
          <p:nvPr/>
        </p:nvSpPr>
        <p:spPr>
          <a:xfrm>
            <a:off x="304800" y="381000"/>
            <a:ext cx="1371600" cy="1477328"/>
          </a:xfrm>
          <a:prstGeom prst="rect">
            <a:avLst/>
          </a:prstGeom>
          <a:noFill/>
        </p:spPr>
        <p:txBody>
          <a:bodyPr wrap="square" rtlCol="0">
            <a:spAutoFit/>
          </a:bodyPr>
          <a:lstStyle/>
          <a:p>
            <a:r>
              <a:rPr lang="en-US" b="1" dirty="0" smtClean="0"/>
              <a:t>The Open Brand: </a:t>
            </a:r>
            <a:r>
              <a:rPr lang="en-US" sz="1200" b="1" dirty="0" smtClean="0"/>
              <a:t>When Push Comes to Pull in a Web-Made World</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Picture 2.png"/>
          <p:cNvPicPr>
            <a:picLocks noChangeAspect="1"/>
          </p:cNvPicPr>
          <p:nvPr/>
        </p:nvPicPr>
        <p:blipFill>
          <a:blip r:embed="rId2"/>
          <a:stretch>
            <a:fillRect/>
          </a:stretch>
        </p:blipFill>
        <p:spPr>
          <a:xfrm>
            <a:off x="212644" y="192719"/>
            <a:ext cx="8778956" cy="6360481"/>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Pantip.com</a:t>
            </a:r>
            <a:r>
              <a:rPr lang="en-US" dirty="0" smtClean="0"/>
              <a:t> &amp; Local film business</a:t>
            </a:r>
            <a:endParaRPr lang="en-US" dirty="0"/>
          </a:p>
        </p:txBody>
      </p:sp>
      <p:pic>
        <p:nvPicPr>
          <p:cNvPr id="4" name="Picture 3" descr="Theovertureposter1.jpg"/>
          <p:cNvPicPr>
            <a:picLocks noChangeAspect="1"/>
          </p:cNvPicPr>
          <p:nvPr/>
        </p:nvPicPr>
        <p:blipFill>
          <a:blip r:embed="rId3"/>
          <a:stretch>
            <a:fillRect/>
          </a:stretch>
        </p:blipFill>
        <p:spPr>
          <a:xfrm>
            <a:off x="1143000" y="2286000"/>
            <a:ext cx="2590800" cy="3890090"/>
          </a:xfrm>
          <a:prstGeom prst="rect">
            <a:avLst/>
          </a:prstGeom>
        </p:spPr>
      </p:pic>
      <p:sp>
        <p:nvSpPr>
          <p:cNvPr id="5" name="TextBox 4"/>
          <p:cNvSpPr txBox="1"/>
          <p:nvPr/>
        </p:nvSpPr>
        <p:spPr>
          <a:xfrm>
            <a:off x="4267200" y="2133600"/>
            <a:ext cx="4570413" cy="4524316"/>
          </a:xfrm>
          <a:prstGeom prst="rect">
            <a:avLst/>
          </a:prstGeom>
          <a:noFill/>
        </p:spPr>
        <p:txBody>
          <a:bodyPr wrap="square" rtlCol="0">
            <a:spAutoFit/>
          </a:bodyPr>
          <a:lstStyle/>
          <a:p>
            <a:r>
              <a:rPr lang="en-US" dirty="0" smtClean="0"/>
              <a:t>After a poor showing at the box office on opening weekend, The Overture was pulled from many theaters. However, after word of mouth spread and discussions flourished on Internet forums such as </a:t>
            </a:r>
            <a:r>
              <a:rPr lang="en-US" b="1" dirty="0" smtClean="0"/>
              <a:t>Pantip.com</a:t>
            </a:r>
            <a:r>
              <a:rPr lang="en-US" dirty="0" smtClean="0"/>
              <a:t>, the film was brought back and become a sensation that won numerous awards and sparked renewed interest in Thai classical music. Captivated by the film's nationalistic, historical and cultural themes, the film was embraced by Royal Family and the Thai government, which used it as a promotional tool. It was one of the most popular Thai films of 2004 - </a:t>
            </a:r>
            <a:r>
              <a:rPr lang="en-US" dirty="0" smtClean="0">
                <a:hlinkClick r:id="rId4"/>
              </a:rPr>
              <a:t>Wikipedia</a:t>
            </a:r>
            <a:endParaRPr lang="en-US" dirty="0"/>
          </a:p>
        </p:txBody>
      </p:sp>
      <p:pic>
        <p:nvPicPr>
          <p:cNvPr id="6" name="Picture 5" descr="ani_pt2.gif"/>
          <p:cNvPicPr>
            <a:picLocks noChangeAspect="1"/>
          </p:cNvPicPr>
          <p:nvPr/>
        </p:nvPicPr>
        <p:blipFill>
          <a:blip r:embed="rId5"/>
          <a:stretch>
            <a:fillRect/>
          </a:stretch>
        </p:blipFill>
        <p:spPr>
          <a:xfrm>
            <a:off x="520700" y="1193800"/>
            <a:ext cx="3289300" cy="78740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Content Placeholder 5" descr="Picture 4.png"/>
          <p:cNvPicPr>
            <a:picLocks noGrp="1" noChangeAspect="1"/>
          </p:cNvPicPr>
          <p:nvPr>
            <p:ph idx="1"/>
          </p:nvPr>
        </p:nvPicPr>
        <p:blipFill>
          <a:blip r:embed="rId2"/>
          <a:srcRect l="-21476" r="-21476"/>
          <a:stretch>
            <a:fillRect/>
          </a:stretch>
        </p:blipFill>
        <p:spPr>
          <a:xfrm>
            <a:off x="-1894890" y="160277"/>
            <a:ext cx="12954594" cy="6248400"/>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Flickr</a:t>
            </a:r>
            <a:r>
              <a:rPr lang="en-US" dirty="0" smtClean="0"/>
              <a:t> + Twitter</a:t>
            </a:r>
            <a:endParaRPr lang="en-US" dirty="0"/>
          </a:p>
        </p:txBody>
      </p:sp>
      <p:pic>
        <p:nvPicPr>
          <p:cNvPr id="4" name="Picture 3" descr="Picture 11.png"/>
          <p:cNvPicPr>
            <a:picLocks noChangeAspect="1"/>
          </p:cNvPicPr>
          <p:nvPr/>
        </p:nvPicPr>
        <p:blipFill>
          <a:blip r:embed="rId2"/>
          <a:stretch>
            <a:fillRect/>
          </a:stretch>
        </p:blipFill>
        <p:spPr>
          <a:xfrm>
            <a:off x="908508" y="2362200"/>
            <a:ext cx="7326984" cy="3885714"/>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914400"/>
            <a:ext cx="8913813" cy="914400"/>
          </a:xfrm>
        </p:spPr>
        <p:txBody>
          <a:bodyPr/>
          <a:lstStyle/>
          <a:p>
            <a:r>
              <a:rPr lang="en-US" dirty="0" smtClean="0"/>
              <a:t>         </a:t>
            </a:r>
            <a:r>
              <a:rPr lang="en-US" dirty="0" err="1" smtClean="0"/>
              <a:t>ThaiBikeWorld.com</a:t>
            </a:r>
            <a:endParaRPr lang="en-US" dirty="0"/>
          </a:p>
        </p:txBody>
      </p:sp>
      <p:pic>
        <p:nvPicPr>
          <p:cNvPr id="4" name="Picture 3" descr="kwanruen_v864(03).jpg"/>
          <p:cNvPicPr>
            <a:picLocks noChangeAspect="1"/>
          </p:cNvPicPr>
          <p:nvPr/>
        </p:nvPicPr>
        <p:blipFill>
          <a:blip r:embed="rId2"/>
          <a:stretch>
            <a:fillRect/>
          </a:stretch>
        </p:blipFill>
        <p:spPr>
          <a:xfrm>
            <a:off x="1447800" y="2038256"/>
            <a:ext cx="6112896" cy="4534402"/>
          </a:xfrm>
          <a:prstGeom prst="rect">
            <a:avLst/>
          </a:prstGeom>
        </p:spPr>
      </p:pic>
      <p:pic>
        <p:nvPicPr>
          <p:cNvPr id="5" name="Picture 4" descr="pic_wanmou_cartoon.jpg"/>
          <p:cNvPicPr>
            <a:picLocks noChangeAspect="1"/>
          </p:cNvPicPr>
          <p:nvPr/>
        </p:nvPicPr>
        <p:blipFill>
          <a:blip r:embed="rId3"/>
          <a:stretch>
            <a:fillRect/>
          </a:stretch>
        </p:blipFill>
        <p:spPr>
          <a:xfrm>
            <a:off x="376120" y="762000"/>
            <a:ext cx="1452680" cy="1162144"/>
          </a:xfrm>
          <a:prstGeom prst="rect">
            <a:avLst/>
          </a:prstGeom>
        </p:spPr>
      </p:pic>
      <p:pic>
        <p:nvPicPr>
          <p:cNvPr id="6" name="Picture 5" descr="routemap.jpg"/>
          <p:cNvPicPr>
            <a:picLocks noChangeAspect="1"/>
          </p:cNvPicPr>
          <p:nvPr/>
        </p:nvPicPr>
        <p:blipFill>
          <a:blip r:embed="rId4"/>
          <a:stretch>
            <a:fillRect/>
          </a:stretch>
        </p:blipFill>
        <p:spPr>
          <a:xfrm>
            <a:off x="768350" y="2362200"/>
            <a:ext cx="7607300" cy="3771900"/>
          </a:xfrm>
          <a:prstGeom prst="rect">
            <a:avLst/>
          </a:prstGeom>
        </p:spPr>
      </p:pic>
      <p:pic>
        <p:nvPicPr>
          <p:cNvPr id="7" name="Picture 6" descr="Picture 3.png"/>
          <p:cNvPicPr>
            <a:picLocks noChangeAspect="1"/>
          </p:cNvPicPr>
          <p:nvPr/>
        </p:nvPicPr>
        <p:blipFill>
          <a:blip r:embed="rId5"/>
          <a:stretch>
            <a:fillRect/>
          </a:stretch>
        </p:blipFill>
        <p:spPr>
          <a:xfrm>
            <a:off x="0" y="2363679"/>
            <a:ext cx="9144000" cy="213064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3"/>
          <p:cNvSpPr txBox="1">
            <a:spLocks noChangeArrowheads="1"/>
          </p:cNvSpPr>
          <p:nvPr/>
        </p:nvSpPr>
        <p:spPr bwMode="auto">
          <a:xfrm>
            <a:off x="457200" y="2166937"/>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th-TH" sz="3200" b="0" i="0" u="none" strike="noStrike" kern="0" cap="none" spc="0" normalizeH="0" baseline="0" noProof="0" smtClean="0">
                <a:ln>
                  <a:noFill/>
                </a:ln>
                <a:solidFill>
                  <a:schemeClr val="tx1"/>
                </a:solidFill>
                <a:effectLst/>
                <a:uLnTx/>
                <a:uFillTx/>
                <a:latin typeface="+mn-lt"/>
                <a:ea typeface="+mn-ea"/>
                <a:cs typeface="+mn-cs"/>
              </a:rPr>
              <a:t>                                          </a:t>
            </a:r>
            <a:endParaRPr kumimoji="0" lang="th-TH" sz="3200" b="0" i="0" u="none" strike="noStrike" kern="0" cap="none" spc="0" normalizeH="0" baseline="0" noProof="0">
              <a:ln>
                <a:noFill/>
              </a:ln>
              <a:solidFill>
                <a:schemeClr val="tx1"/>
              </a:solidFill>
              <a:effectLst/>
              <a:uLnTx/>
              <a:uFillTx/>
              <a:latin typeface="+mn-lt"/>
              <a:ea typeface="+mn-ea"/>
              <a:cs typeface="+mn-cs"/>
            </a:endParaRPr>
          </a:p>
        </p:txBody>
      </p:sp>
      <p:pic>
        <p:nvPicPr>
          <p:cNvPr id="8" name="Picture 5" descr="IMG_0859"/>
          <p:cNvPicPr>
            <a:picLocks noChangeAspect="1" noChangeArrowheads="1"/>
          </p:cNvPicPr>
          <p:nvPr/>
        </p:nvPicPr>
        <p:blipFill>
          <a:blip r:embed="rId2"/>
          <a:srcRect/>
          <a:stretch>
            <a:fillRect/>
          </a:stretch>
        </p:blipFill>
        <p:spPr bwMode="auto">
          <a:xfrm>
            <a:off x="457200" y="2166937"/>
            <a:ext cx="2743200" cy="2033588"/>
          </a:xfrm>
          <a:prstGeom prst="rect">
            <a:avLst/>
          </a:prstGeom>
          <a:noFill/>
          <a:ln w="9525">
            <a:noFill/>
            <a:miter lim="800000"/>
            <a:headEnd/>
            <a:tailEnd/>
          </a:ln>
        </p:spPr>
      </p:pic>
      <p:pic>
        <p:nvPicPr>
          <p:cNvPr id="9" name="Picture 7" descr="DSC_2734"/>
          <p:cNvPicPr>
            <a:picLocks noChangeAspect="1" noChangeArrowheads="1"/>
          </p:cNvPicPr>
          <p:nvPr/>
        </p:nvPicPr>
        <p:blipFill>
          <a:blip r:embed="rId3"/>
          <a:srcRect/>
          <a:stretch>
            <a:fillRect/>
          </a:stretch>
        </p:blipFill>
        <p:spPr bwMode="auto">
          <a:xfrm>
            <a:off x="4114800" y="4300537"/>
            <a:ext cx="2895600" cy="2405063"/>
          </a:xfrm>
          <a:prstGeom prst="rect">
            <a:avLst/>
          </a:prstGeom>
          <a:noFill/>
          <a:ln w="9525">
            <a:noFill/>
            <a:miter lim="800000"/>
            <a:headEnd/>
            <a:tailEnd/>
          </a:ln>
        </p:spPr>
      </p:pic>
      <p:pic>
        <p:nvPicPr>
          <p:cNvPr id="10" name="Picture 8" descr="_MG_2961"/>
          <p:cNvPicPr>
            <a:picLocks noChangeAspect="1" noChangeArrowheads="1"/>
          </p:cNvPicPr>
          <p:nvPr/>
        </p:nvPicPr>
        <p:blipFill>
          <a:blip r:embed="rId4"/>
          <a:srcRect/>
          <a:stretch>
            <a:fillRect/>
          </a:stretch>
        </p:blipFill>
        <p:spPr bwMode="auto">
          <a:xfrm>
            <a:off x="457200" y="4300537"/>
            <a:ext cx="3581400" cy="2389188"/>
          </a:xfrm>
          <a:prstGeom prst="rect">
            <a:avLst/>
          </a:prstGeom>
          <a:noFill/>
          <a:ln w="9525">
            <a:noFill/>
            <a:miter lim="800000"/>
            <a:headEnd/>
            <a:tailEnd/>
          </a:ln>
        </p:spPr>
      </p:pic>
      <p:pic>
        <p:nvPicPr>
          <p:cNvPr id="11" name="Picture 9" descr="_MG_2950"/>
          <p:cNvPicPr>
            <a:picLocks noChangeAspect="1" noChangeArrowheads="1"/>
          </p:cNvPicPr>
          <p:nvPr/>
        </p:nvPicPr>
        <p:blipFill>
          <a:blip r:embed="rId5"/>
          <a:srcRect/>
          <a:stretch>
            <a:fillRect/>
          </a:stretch>
        </p:blipFill>
        <p:spPr bwMode="auto">
          <a:xfrm>
            <a:off x="3276600" y="2166937"/>
            <a:ext cx="3048000" cy="2033588"/>
          </a:xfrm>
          <a:prstGeom prst="rect">
            <a:avLst/>
          </a:prstGeom>
          <a:noFill/>
          <a:ln w="9525">
            <a:noFill/>
            <a:miter lim="800000"/>
            <a:headEnd/>
            <a:tailEnd/>
          </a:ln>
        </p:spPr>
      </p:pic>
      <p:sp>
        <p:nvSpPr>
          <p:cNvPr id="12" name="Oval 10"/>
          <p:cNvSpPr>
            <a:spLocks noChangeArrowheads="1"/>
          </p:cNvSpPr>
          <p:nvPr/>
        </p:nvSpPr>
        <p:spPr bwMode="auto">
          <a:xfrm>
            <a:off x="6629400" y="2166937"/>
            <a:ext cx="2286000" cy="21336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pPr algn="ctr"/>
            <a:r>
              <a:rPr lang="en-US" b="1" dirty="0" smtClean="0"/>
              <a:t>Users </a:t>
            </a:r>
            <a:r>
              <a:rPr lang="en-US" b="1" dirty="0"/>
              <a:t>set up their</a:t>
            </a:r>
            <a:endParaRPr lang="en-US" b="1" dirty="0" smtClean="0"/>
          </a:p>
          <a:p>
            <a:pPr algn="ctr"/>
            <a:r>
              <a:rPr lang="en-US" b="1" dirty="0"/>
              <a:t>o</a:t>
            </a:r>
            <a:r>
              <a:rPr lang="en-US" b="1" dirty="0" smtClean="0"/>
              <a:t>wn </a:t>
            </a:r>
            <a:r>
              <a:rPr lang="en-US" b="1" dirty="0"/>
              <a:t>meeting </a:t>
            </a:r>
          </a:p>
          <a:p>
            <a:pPr algn="ctr"/>
            <a:r>
              <a:rPr lang="en-US" b="1" dirty="0"/>
              <a:t>from many states</a:t>
            </a:r>
            <a:endParaRPr lang="th-TH" b="1" dirty="0"/>
          </a:p>
        </p:txBody>
      </p:sp>
      <p:sp>
        <p:nvSpPr>
          <p:cNvPr id="2" name="Title 1"/>
          <p:cNvSpPr>
            <a:spLocks noGrp="1"/>
          </p:cNvSpPr>
          <p:nvPr>
            <p:ph type="title"/>
          </p:nvPr>
        </p:nvSpPr>
        <p:spPr/>
        <p:txBody>
          <a:bodyPr>
            <a:normAutofit/>
          </a:bodyPr>
          <a:lstStyle/>
          <a:p>
            <a:r>
              <a:rPr lang="en-US" dirty="0" smtClean="0"/>
              <a:t>                                                          </a:t>
            </a:r>
            <a:endParaRPr lang="en-US" dirty="0"/>
          </a:p>
        </p:txBody>
      </p:sp>
      <p:pic>
        <p:nvPicPr>
          <p:cNvPr id="4" name="Picture 3" descr="logo_aussietip.png"/>
          <p:cNvPicPr>
            <a:picLocks noChangeAspect="1"/>
          </p:cNvPicPr>
          <p:nvPr/>
        </p:nvPicPr>
        <p:blipFill>
          <a:blip r:embed="rId6"/>
          <a:stretch>
            <a:fillRect/>
          </a:stretch>
        </p:blipFill>
        <p:spPr>
          <a:xfrm>
            <a:off x="0" y="990600"/>
            <a:ext cx="2209800" cy="1275576"/>
          </a:xfrm>
          <a:prstGeom prst="rect">
            <a:avLst/>
          </a:prstGeom>
        </p:spPr>
      </p:pic>
      <p:pic>
        <p:nvPicPr>
          <p:cNvPr id="5" name="Picture 4" descr="SingTip_logo_blue_small.png"/>
          <p:cNvPicPr>
            <a:picLocks noChangeAspect="1"/>
          </p:cNvPicPr>
          <p:nvPr/>
        </p:nvPicPr>
        <p:blipFill>
          <a:blip r:embed="rId7"/>
          <a:stretch>
            <a:fillRect/>
          </a:stretch>
        </p:blipFill>
        <p:spPr>
          <a:xfrm>
            <a:off x="2590800" y="1238629"/>
            <a:ext cx="2057400" cy="894971"/>
          </a:xfrm>
          <a:prstGeom prst="rect">
            <a:avLst/>
          </a:prstGeom>
        </p:spPr>
      </p:pic>
      <p:pic>
        <p:nvPicPr>
          <p:cNvPr id="6" name="Picture 5" descr="Picture 4.png"/>
          <p:cNvPicPr>
            <a:picLocks noChangeAspect="1"/>
          </p:cNvPicPr>
          <p:nvPr/>
        </p:nvPicPr>
        <p:blipFill>
          <a:blip r:embed="rId8"/>
          <a:stretch>
            <a:fillRect/>
          </a:stretch>
        </p:blipFill>
        <p:spPr>
          <a:xfrm>
            <a:off x="5029200" y="1143000"/>
            <a:ext cx="2438400" cy="89529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accel="50000" decel="50000" fill="hold" nodeType="clickEffect">
                                  <p:stCondLst>
                                    <p:cond delay="0"/>
                                  </p:stCondLst>
                                  <p:childTnLst>
                                    <p:anim calcmode="lin" valueType="num">
                                      <p:cBhvr additive="base">
                                        <p:cTn id="6" dur="500"/>
                                        <p:tgtEl>
                                          <p:spTgt spid="6"/>
                                        </p:tgtEl>
                                        <p:attrNameLst>
                                          <p:attrName>ppt_x</p:attrName>
                                        </p:attrNameLst>
                                      </p:cBhvr>
                                      <p:tavLst>
                                        <p:tav tm="0">
                                          <p:val>
                                            <p:strVal val="ppt_x"/>
                                          </p:val>
                                        </p:tav>
                                        <p:tav tm="100000">
                                          <p:val>
                                            <p:strVal val="ppt_x"/>
                                          </p:val>
                                        </p:tav>
                                      </p:tavLst>
                                    </p:anim>
                                    <p:anim calcmode="lin" valueType="num">
                                      <p:cBhvr additive="base">
                                        <p:cTn id="7" dur="500"/>
                                        <p:tgtEl>
                                          <p:spTgt spid="6"/>
                                        </p:tgtEl>
                                        <p:attrNameLst>
                                          <p:attrName>ppt_y</p:attrName>
                                        </p:attrNameLst>
                                      </p:cBhvr>
                                      <p:tavLst>
                                        <p:tav tm="0">
                                          <p:val>
                                            <p:strVal val="ppt_y"/>
                                          </p:val>
                                        </p:tav>
                                        <p:tav tm="100000">
                                          <p:val>
                                            <p:strVal val="1+ppt_h/2"/>
                                          </p:val>
                                        </p:tav>
                                      </p:tavLst>
                                    </p:anim>
                                    <p:set>
                                      <p:cBhvr>
                                        <p:cTn id="8"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Create your own game</a:t>
            </a:r>
            <a:endParaRPr lang="en-US" dirty="0"/>
          </a:p>
        </p:txBody>
      </p:sp>
      <p:pic>
        <p:nvPicPr>
          <p:cNvPr id="5" name="Picture 4" descr="Picture 7.png"/>
          <p:cNvPicPr>
            <a:picLocks noChangeAspect="1"/>
          </p:cNvPicPr>
          <p:nvPr/>
        </p:nvPicPr>
        <p:blipFill>
          <a:blip r:embed="rId2"/>
          <a:stretch>
            <a:fillRect/>
          </a:stretch>
        </p:blipFill>
        <p:spPr>
          <a:xfrm>
            <a:off x="1327555" y="2362200"/>
            <a:ext cx="6488889" cy="407619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Relevancy + Relationship</a:t>
            </a:r>
            <a:endParaRPr lang="en-US" dirty="0"/>
          </a:p>
        </p:txBody>
      </p:sp>
      <p:pic>
        <p:nvPicPr>
          <p:cNvPr id="5" name="Picture 4" descr="Picture 6.png"/>
          <p:cNvPicPr>
            <a:picLocks noChangeAspect="1"/>
          </p:cNvPicPr>
          <p:nvPr/>
        </p:nvPicPr>
        <p:blipFill>
          <a:blip r:embed="rId2"/>
          <a:stretch>
            <a:fillRect/>
          </a:stretch>
        </p:blipFill>
        <p:spPr>
          <a:xfrm>
            <a:off x="1321206" y="2286000"/>
            <a:ext cx="6501587" cy="4114286"/>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sz="4000" dirty="0" smtClean="0"/>
              <a:t>Relevancy + Bidding</a:t>
            </a:r>
            <a:r>
              <a:rPr lang="en-US" dirty="0" smtClean="0"/>
              <a:t/>
            </a:r>
            <a:br>
              <a:rPr lang="en-US" dirty="0" smtClean="0"/>
            </a:br>
            <a:endParaRPr lang="en-US" dirty="0"/>
          </a:p>
        </p:txBody>
      </p:sp>
      <p:pic>
        <p:nvPicPr>
          <p:cNvPr id="4" name="Picture 3" descr="Picture 5.png"/>
          <p:cNvPicPr>
            <a:picLocks noChangeAspect="1"/>
          </p:cNvPicPr>
          <p:nvPr/>
        </p:nvPicPr>
        <p:blipFill>
          <a:blip r:embed="rId2"/>
          <a:stretch>
            <a:fillRect/>
          </a:stretch>
        </p:blipFill>
        <p:spPr>
          <a:xfrm>
            <a:off x="381000" y="2283735"/>
            <a:ext cx="8084907" cy="3507465"/>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you doing?</a:t>
            </a:r>
            <a:endParaRPr lang="en-US" dirty="0"/>
          </a:p>
        </p:txBody>
      </p:sp>
      <p:pic>
        <p:nvPicPr>
          <p:cNvPr id="4" name="Picture 3" descr="Picture 8.png"/>
          <p:cNvPicPr>
            <a:picLocks noChangeAspect="1"/>
          </p:cNvPicPr>
          <p:nvPr/>
        </p:nvPicPr>
        <p:blipFill>
          <a:blip r:embed="rId2"/>
          <a:stretch>
            <a:fillRect/>
          </a:stretch>
        </p:blipFill>
        <p:spPr>
          <a:xfrm>
            <a:off x="1981200" y="2286000"/>
            <a:ext cx="5276944" cy="411480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Citizen Journalism</a:t>
            </a:r>
            <a:endParaRPr lang="en-US" dirty="0"/>
          </a:p>
        </p:txBody>
      </p:sp>
      <p:pic>
        <p:nvPicPr>
          <p:cNvPr id="4" name="Picture 3" descr="Picture 9.png"/>
          <p:cNvPicPr>
            <a:picLocks noChangeAspect="1"/>
          </p:cNvPicPr>
          <p:nvPr/>
        </p:nvPicPr>
        <p:blipFill>
          <a:blip r:embed="rId2"/>
          <a:stretch>
            <a:fillRect/>
          </a:stretch>
        </p:blipFill>
        <p:spPr>
          <a:xfrm>
            <a:off x="1190380" y="2191275"/>
            <a:ext cx="6963020" cy="4438125"/>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smtClean="0"/>
              <a:t>Creativity + Technology are the key success factors</a:t>
            </a:r>
          </a:p>
          <a:p>
            <a:r>
              <a:rPr lang="en-US" dirty="0" smtClean="0"/>
              <a:t>We should create the product which enhance the productivity and lifestyle, not create it for the innovation sake</a:t>
            </a:r>
            <a:r>
              <a:rPr lang="en-US" dirty="0" smtClean="0"/>
              <a:t>.</a:t>
            </a:r>
            <a:endParaRPr lang="en-US" dirty="0" smtClean="0"/>
          </a:p>
          <a:p>
            <a:r>
              <a:rPr lang="en-US" dirty="0" smtClean="0"/>
              <a:t>P.O.S.T.</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(continue)</a:t>
            </a:r>
            <a:endParaRPr lang="en-US" dirty="0"/>
          </a:p>
        </p:txBody>
      </p:sp>
      <p:sp>
        <p:nvSpPr>
          <p:cNvPr id="3" name="Content Placeholder 2"/>
          <p:cNvSpPr>
            <a:spLocks noGrp="1"/>
          </p:cNvSpPr>
          <p:nvPr>
            <p:ph idx="1"/>
          </p:nvPr>
        </p:nvSpPr>
        <p:spPr/>
        <p:txBody>
          <a:bodyPr/>
          <a:lstStyle/>
          <a:p>
            <a:r>
              <a:rPr lang="en-US" dirty="0" smtClean="0"/>
              <a:t>Create your own advantages. </a:t>
            </a:r>
          </a:p>
          <a:p>
            <a:pPr lvl="1"/>
            <a:r>
              <a:rPr lang="en-US" dirty="0" smtClean="0"/>
              <a:t>Search engine = relevancy + capitalize from bidding system</a:t>
            </a:r>
          </a:p>
          <a:p>
            <a:pPr lvl="1"/>
            <a:r>
              <a:rPr lang="en-US" dirty="0" smtClean="0"/>
              <a:t>Social Network = relevancy + capitalize from relationship</a:t>
            </a:r>
          </a:p>
          <a:p>
            <a:pPr lvl="1"/>
            <a:r>
              <a:rPr lang="en-US" dirty="0" smtClean="0"/>
              <a:t>Micro Blogging = Additional communication channel </a:t>
            </a:r>
          </a:p>
          <a:p>
            <a:pPr lvl="1"/>
            <a:r>
              <a:rPr lang="en-US" dirty="0" smtClean="0"/>
              <a:t>Portal, Citizen journalism = content + monetize by display ad</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Tips &amp; Tricks from me</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You may lack of idea, it is a problem. If you can’t solve the problem, enlarge it.</a:t>
            </a:r>
          </a:p>
          <a:p>
            <a:r>
              <a:rPr lang="en-US" dirty="0" smtClean="0"/>
              <a:t>Make your product </a:t>
            </a:r>
            <a:r>
              <a:rPr lang="en-US" dirty="0" err="1" smtClean="0"/>
              <a:t>mashable</a:t>
            </a:r>
            <a:r>
              <a:rPr lang="en-US" dirty="0" smtClean="0"/>
              <a:t>, easy to forward</a:t>
            </a:r>
          </a:p>
          <a:p>
            <a:r>
              <a:rPr lang="en-US" dirty="0" smtClean="0"/>
              <a:t>Forget about business model, but think about what users want. Just do it, the cost is very low.</a:t>
            </a:r>
          </a:p>
          <a:p>
            <a:r>
              <a:rPr lang="en-US" dirty="0" smtClean="0"/>
              <a:t>Don’t be afraid to the failure, you still have to fail many times before success </a:t>
            </a:r>
          </a:p>
          <a:p>
            <a:r>
              <a:rPr lang="en-US" dirty="0" smtClean="0"/>
              <a:t>UI come first</a:t>
            </a:r>
            <a:endParaRPr lang="en-US" dirty="0" smtClean="0"/>
          </a:p>
          <a:p>
            <a:r>
              <a:rPr lang="en-US" dirty="0" smtClean="0"/>
              <a:t>Make it “fashionable” or </a:t>
            </a:r>
            <a:r>
              <a:rPr lang="en-US" dirty="0" smtClean="0"/>
              <a:t>make it unique, outstanding from the market </a:t>
            </a:r>
            <a:endParaRPr lang="en-US" dirty="0" smtClean="0"/>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1752600"/>
            <a:ext cx="8913813" cy="3124200"/>
          </a:xfrm>
        </p:spPr>
        <p:txBody>
          <a:bodyPr>
            <a:normAutofit fontScale="90000"/>
          </a:bodyPr>
          <a:lstStyle/>
          <a:p>
            <a:r>
              <a:rPr lang="en-US" sz="5333" b="1" dirty="0" smtClean="0"/>
              <a:t>Thank </a:t>
            </a:r>
            <a:r>
              <a:rPr lang="en-US" sz="5333" b="1" dirty="0" smtClean="0"/>
              <a:t>you</a:t>
            </a:r>
            <a:r>
              <a:rPr lang="en-US" dirty="0" smtClean="0"/>
              <a:t/>
            </a:r>
            <a:br>
              <a:rPr lang="en-US" dirty="0" smtClean="0"/>
            </a:br>
            <a:r>
              <a:rPr lang="en-US" dirty="0" smtClean="0"/>
              <a:t>Jakrapong Kongmalai</a:t>
            </a:r>
            <a:r>
              <a:rPr lang="en-US" dirty="0" smtClean="0"/>
              <a:t> </a:t>
            </a:r>
            <a:br>
              <a:rPr lang="en-US" dirty="0" smtClean="0"/>
            </a:br>
            <a:r>
              <a:rPr lang="en-US" dirty="0" smtClean="0">
                <a:hlinkClick r:id="rId2"/>
              </a:rPr>
              <a:t>Jakrapong</a:t>
            </a:r>
            <a:r>
              <a:rPr lang="en-US" dirty="0" smtClean="0">
                <a:hlinkClick r:id="rId2"/>
              </a:rPr>
              <a:t>.</a:t>
            </a:r>
            <a:r>
              <a:rPr lang="en-US" dirty="0" smtClean="0">
                <a:hlinkClick r:id="rId2"/>
              </a:rPr>
              <a:t>com</a:t>
            </a:r>
            <a:r>
              <a:rPr lang="en-US" dirty="0" smtClean="0"/>
              <a:t/>
            </a:r>
            <a:br>
              <a:rPr lang="en-US" dirty="0" smtClean="0"/>
            </a:br>
            <a:r>
              <a:rPr lang="en-US" dirty="0" err="1" smtClean="0"/>
              <a:t>jakrapong@ymail.com</a:t>
            </a:r>
            <a:r>
              <a:rPr lang="en-US" dirty="0" smtClean="0"/>
              <a:t/>
            </a:r>
            <a:br>
              <a:rPr lang="en-US" dirty="0" smtClean="0"/>
            </a:br>
            <a:r>
              <a:rPr lang="en-US" dirty="0" smtClean="0"/>
              <a:t>follow me </a:t>
            </a:r>
            <a:r>
              <a:rPr lang="en-US" dirty="0" err="1" smtClean="0"/>
              <a:t>twitter.com/jakrapong</a:t>
            </a:r>
            <a:r>
              <a:rPr lang="en-US" dirty="0" smtClean="0"/>
              <a:t> </a:t>
            </a:r>
            <a:br>
              <a:rPr lang="en-US" dirty="0" smtClean="0"/>
            </a:b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Script </a:t>
            </a:r>
            <a:r>
              <a:rPr lang="th-TH" dirty="0" smtClean="0"/>
              <a:t>สำหรับคนที่อ่านทางอินเทอร์เน็ต</a:t>
            </a:r>
            <a:endParaRPr lang="en-US" dirty="0"/>
          </a:p>
        </p:txBody>
      </p:sp>
      <p:sp>
        <p:nvSpPr>
          <p:cNvPr id="3" name="Content Placeholder 2"/>
          <p:cNvSpPr>
            <a:spLocks noGrp="1"/>
          </p:cNvSpPr>
          <p:nvPr>
            <p:ph idx="1"/>
          </p:nvPr>
        </p:nvSpPr>
        <p:spPr/>
        <p:txBody>
          <a:bodyPr>
            <a:normAutofit fontScale="70000" lnSpcReduction="20000"/>
          </a:bodyPr>
          <a:lstStyle/>
          <a:p>
            <a:pPr>
              <a:buFontTx/>
              <a:buChar char="-"/>
            </a:pPr>
            <a:r>
              <a:rPr lang="th-TH" dirty="0" smtClean="0"/>
              <a:t> ก่อนอื่น กรุณาชมวิดีโออันนี้ก่อนนะครับ </a:t>
            </a:r>
            <a:r>
              <a:rPr lang="en-US" dirty="0" smtClean="0"/>
              <a:t>http://video.yahoo.com/watch/4457682/11945025</a:t>
            </a:r>
            <a:r>
              <a:rPr lang="th-TH" dirty="0" smtClean="0"/>
              <a:t> ซึ่งเป็นวิดีโอที่ฉายภาพย้อนหลังของอินเทอร์เน็ตในช่วง </a:t>
            </a:r>
            <a:r>
              <a:rPr lang="en-US" dirty="0" smtClean="0"/>
              <a:t>25 </a:t>
            </a:r>
            <a:r>
              <a:rPr lang="th-TH" dirty="0" smtClean="0"/>
              <a:t>ปีที่ผ่านมาได้ชัดดี</a:t>
            </a:r>
            <a:r>
              <a:rPr lang="en-US" dirty="0" smtClean="0"/>
              <a:t> </a:t>
            </a:r>
          </a:p>
          <a:p>
            <a:pPr>
              <a:buFontTx/>
              <a:buChar char="-"/>
            </a:pPr>
            <a:r>
              <a:rPr lang="en-US" dirty="0" smtClean="0"/>
              <a:t> </a:t>
            </a:r>
            <a:r>
              <a:rPr lang="th-TH" dirty="0" smtClean="0"/>
              <a:t>อินเทอร์เน็ตไม่ใช่สิ่งใหม่ แต่สิ่งใหม่ที่จะนำเราไปสู่ชีวิตที่ดีกว่า เราสร้างได้ครับ การสร้างนวัตกรรมสำหรับผม มันควรจะเป็นการสร้างสิ่งที่ทำให้ชีวิตคนง่ายขึ้น สะดวกขึ้น</a:t>
            </a:r>
          </a:p>
          <a:p>
            <a:pPr>
              <a:buFontTx/>
              <a:buChar char="-"/>
            </a:pPr>
            <a:r>
              <a:rPr lang="th-TH" dirty="0" smtClean="0"/>
              <a:t> หนึ่งในกระบวนการสร้างสิ่งที่ดีกว่าดังกล่าวนั้น แน่นอนครับว่าหนึ่งในนั้นก็คือการทำความรู้จักและบริหารจัดการ </a:t>
            </a:r>
            <a:r>
              <a:rPr lang="en-US" dirty="0" smtClean="0"/>
              <a:t>Online community</a:t>
            </a:r>
            <a:r>
              <a:rPr lang="th-TH" dirty="0" smtClean="0"/>
              <a:t> ให้ได้ผลลัพธ์ตามที่เราต้องการ </a:t>
            </a:r>
          </a:p>
          <a:p>
            <a:pPr>
              <a:buFontTx/>
              <a:buChar char="-"/>
            </a:pPr>
            <a:r>
              <a:rPr lang="th-TH" dirty="0" smtClean="0"/>
              <a:t>ในหน้านี้คือนิยามว่า </a:t>
            </a:r>
            <a:r>
              <a:rPr lang="en-US" dirty="0" smtClean="0"/>
              <a:t>Community </a:t>
            </a:r>
            <a:r>
              <a:rPr lang="th-TH" dirty="0" smtClean="0"/>
              <a:t>มันคืออะไรนะครับ ส่วนตัวผมค่อนข้างชอบนิยามของ </a:t>
            </a:r>
            <a:r>
              <a:rPr lang="en-US" dirty="0" smtClean="0"/>
              <a:t>Amy Jo Kim </a:t>
            </a:r>
            <a:r>
              <a:rPr lang="th-TH" dirty="0" smtClean="0"/>
              <a:t>คนแต่งหนังสือ </a:t>
            </a:r>
            <a:r>
              <a:rPr lang="en-US" dirty="0" smtClean="0"/>
              <a:t>Community Building: Secret Strategies for successful online communities </a:t>
            </a:r>
            <a:r>
              <a:rPr lang="th-TH" dirty="0" smtClean="0"/>
              <a:t>ออกมาตั้งแต่ปี</a:t>
            </a:r>
            <a:r>
              <a:rPr lang="en-US" dirty="0" smtClean="0"/>
              <a:t> 2000</a:t>
            </a:r>
            <a:r>
              <a:rPr lang="th-TH" dirty="0" smtClean="0"/>
              <a:t> แล้วครับ เกือบสิบปีแล้วแต่ว่านิยามยังใช้ได้ดีไม่มีตกยุค สาเหตุที่ชอบนิยามนี้เพราะค่อนข้างมองถึงความเป็นจริงในโลกธุรกิจได้ชัดเจน และถึงไม่ได้ทำเป็นธุรกิจ ก็ยังชัดเจนในตัวมันเองอยู่ดี คือชุมชนออนไลน์จะต้องตอบโจทย์ความต้องการของทั้งสมาชิกและเจ้าของชุมชนนั้นๆ ส่วนผมเองนิยามคำว่า </a:t>
            </a:r>
            <a:r>
              <a:rPr lang="en-US" dirty="0" smtClean="0"/>
              <a:t>Community </a:t>
            </a:r>
            <a:r>
              <a:rPr lang="th-TH" dirty="0" smtClean="0"/>
              <a:t>คล้ายๆ </a:t>
            </a:r>
            <a:r>
              <a:rPr lang="en-US" dirty="0" smtClean="0"/>
              <a:t>Amy </a:t>
            </a:r>
            <a:r>
              <a:rPr lang="th-TH" dirty="0" smtClean="0"/>
              <a:t>เขาครับว่า </a:t>
            </a:r>
            <a:r>
              <a:rPr lang="en-US" dirty="0" smtClean="0"/>
              <a:t>“</a:t>
            </a:r>
            <a:r>
              <a:rPr lang="th-TH" dirty="0" smtClean="0"/>
              <a:t>กลุ่มของคนที่มีจุดร่วมอยู่ด้วยกันในมิติทางสังคม ความสนใจ เชื้อชาติ เป้าหมาย โดยคนกลุ่มนี้จะต้องเกี่ยวโยงกัน สร้างความสัมพันธ์กันเพื่อประโยชน์ของส่วนรวมและ</a:t>
            </a:r>
            <a:r>
              <a:rPr lang="en-US" dirty="0" smtClean="0"/>
              <a:t>/</a:t>
            </a:r>
            <a:r>
              <a:rPr lang="th-TH" dirty="0" smtClean="0"/>
              <a:t>หรือ ส่วนตน</a:t>
            </a:r>
            <a:r>
              <a:rPr lang="en-US" dirty="0" smtClean="0"/>
              <a:t>”</a:t>
            </a:r>
            <a:endParaRPr lang="th-TH" dirty="0" smtClean="0"/>
          </a:p>
          <a:p>
            <a:pPr>
              <a:buFontTx/>
              <a:buChar char="-"/>
            </a:pPr>
            <a:endParaRPr lang="en-US" dirty="0" smtClean="0"/>
          </a:p>
          <a:p>
            <a:pPr>
              <a:buFontTx/>
              <a:buChar char="-"/>
            </a:pPr>
            <a:endParaRPr lang="en-US" dirty="0" smtClean="0"/>
          </a:p>
          <a:p>
            <a:pPr>
              <a:buFontTx/>
              <a:buChar char="-"/>
            </a:pPr>
            <a:endParaRPr lang="en-US" dirty="0" smtClean="0"/>
          </a:p>
          <a:p>
            <a:pPr>
              <a:buFontTx/>
              <a:buChar char="-"/>
            </a:pPr>
            <a:endParaRPr lang="en-US" dirty="0" smtClean="0"/>
          </a:p>
          <a:p>
            <a:pPr>
              <a:buFontTx/>
              <a:buChar char="-"/>
            </a:pPr>
            <a:endParaRPr lang="en-US" dirty="0" smtClean="0"/>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Script </a:t>
            </a:r>
            <a:r>
              <a:rPr lang="th-TH" dirty="0" smtClean="0"/>
              <a:t>สำหรับคนที่อ่านทางอินเทอร์เน็ต</a:t>
            </a:r>
            <a:endParaRPr lang="en-US" dirty="0"/>
          </a:p>
        </p:txBody>
      </p:sp>
      <p:sp>
        <p:nvSpPr>
          <p:cNvPr id="3" name="Content Placeholder 2"/>
          <p:cNvSpPr>
            <a:spLocks noGrp="1"/>
          </p:cNvSpPr>
          <p:nvPr>
            <p:ph idx="1"/>
          </p:nvPr>
        </p:nvSpPr>
        <p:spPr/>
        <p:txBody>
          <a:bodyPr>
            <a:normAutofit fontScale="62500" lnSpcReduction="20000"/>
          </a:bodyPr>
          <a:lstStyle/>
          <a:p>
            <a:pPr>
              <a:buFontTx/>
              <a:buChar char="-"/>
            </a:pPr>
            <a:r>
              <a:rPr lang="th-TH" dirty="0" smtClean="0"/>
              <a:t>เราต้องสร้าง </a:t>
            </a:r>
            <a:r>
              <a:rPr lang="en-US" dirty="0" smtClean="0"/>
              <a:t>Online community </a:t>
            </a:r>
            <a:r>
              <a:rPr lang="th-TH" dirty="0" smtClean="0"/>
              <a:t>ไหม</a:t>
            </a:r>
            <a:r>
              <a:rPr lang="en-US" dirty="0" smtClean="0"/>
              <a:t>?</a:t>
            </a:r>
            <a:r>
              <a:rPr lang="th-TH" dirty="0" smtClean="0"/>
              <a:t> สำหรับผมไม่เชิงว่าต้องสร้าง เพราะ </a:t>
            </a:r>
            <a:r>
              <a:rPr lang="en-US" dirty="0" smtClean="0"/>
              <a:t>Online community </a:t>
            </a:r>
            <a:r>
              <a:rPr lang="th-TH" dirty="0" smtClean="0"/>
              <a:t>มันมีอยู่แล้ว เพียงแต่เราจะหามันเจอหรือเปล่า สิ่งที่เราต้องทำคือมองตลาดให้ออกว่าความต้องการของคนอยู่ที่ตรงไหน แล้วสร้างพื้นที่สำหรับ </a:t>
            </a:r>
            <a:r>
              <a:rPr lang="en-US" dirty="0" smtClean="0"/>
              <a:t>community </a:t>
            </a:r>
            <a:r>
              <a:rPr lang="th-TH" dirty="0" smtClean="0"/>
              <a:t>นั้นๆ ให้คนได้ใช้อย่างเหมาะสม</a:t>
            </a:r>
            <a:r>
              <a:rPr lang="en-US" dirty="0" smtClean="0"/>
              <a:t> </a:t>
            </a:r>
            <a:r>
              <a:rPr lang="th-TH" dirty="0" smtClean="0"/>
              <a:t>คล้องกันพอดีกับเจ้าของ </a:t>
            </a:r>
            <a:r>
              <a:rPr lang="en-US" dirty="0" err="1" smtClean="0"/>
              <a:t>Facebook</a:t>
            </a:r>
            <a:r>
              <a:rPr lang="en-US" dirty="0" smtClean="0"/>
              <a:t> </a:t>
            </a:r>
            <a:r>
              <a:rPr lang="th-TH" dirty="0" smtClean="0"/>
              <a:t>เลย ฮ่าๆๆ สมอ้าง</a:t>
            </a:r>
          </a:p>
          <a:p>
            <a:pPr>
              <a:buFontTx/>
              <a:buChar char="-"/>
            </a:pPr>
            <a:r>
              <a:rPr lang="th-TH" dirty="0" smtClean="0"/>
              <a:t>ทุกวันนี้เราเจอศัพท์แสงทางด้านอินเทอร์เน็ตเยอะไปหมด </a:t>
            </a:r>
            <a:r>
              <a:rPr lang="en-US" dirty="0" smtClean="0"/>
              <a:t>Web 2.0, Social media, Online community </a:t>
            </a:r>
            <a:r>
              <a:rPr lang="th-TH" dirty="0" smtClean="0"/>
              <a:t>ดูเยอะดีนะครับ</a:t>
            </a:r>
            <a:r>
              <a:rPr lang="en-US" dirty="0" smtClean="0"/>
              <a:t> </a:t>
            </a:r>
            <a:r>
              <a:rPr lang="th-TH" dirty="0" smtClean="0"/>
              <a:t>แต่จะอะไรก็ตามที สิ่งที่เราควรใส่ใจก็คือ เราจำเป็นต้องรู้จักใช้มันให้เป็น และสิ่งที่จะพิสูจน์ความสำเร็จของเราก็คือผลลัพธ์ หรือ </a:t>
            </a:r>
            <a:r>
              <a:rPr lang="en-US" dirty="0" smtClean="0"/>
              <a:t>Outcome </a:t>
            </a:r>
            <a:r>
              <a:rPr lang="th-TH" dirty="0" smtClean="0"/>
              <a:t>ที่ออกมา ยกตัวอย่าง เช่น </a:t>
            </a:r>
            <a:r>
              <a:rPr lang="en-US" dirty="0" err="1" smtClean="0"/>
              <a:t>Blognone.com</a:t>
            </a:r>
            <a:r>
              <a:rPr lang="en-US" dirty="0" smtClean="0"/>
              <a:t> </a:t>
            </a:r>
            <a:r>
              <a:rPr lang="th-TH" dirty="0" smtClean="0"/>
              <a:t>เว็บข่าวไอทีในบ้านเราที่มี </a:t>
            </a:r>
            <a:r>
              <a:rPr lang="en-US" dirty="0" smtClean="0"/>
              <a:t>Online community </a:t>
            </a:r>
            <a:r>
              <a:rPr lang="th-TH" dirty="0" smtClean="0"/>
              <a:t>ของสมาชิกที่ช่วยกันเขียนข่าวอยู่ในเว็บ วันหนึ่งได้สร้างปรากฏการณ์อย่างหนึ่งขึ้นมา คือวันที่อดีตรัฐมนตรีไอซีทีออกมาให้สัมภาษณ์ว่า </a:t>
            </a:r>
            <a:r>
              <a:rPr lang="en-US" dirty="0" smtClean="0"/>
              <a:t>Open</a:t>
            </a:r>
            <a:r>
              <a:rPr lang="th-TH" dirty="0" smtClean="0"/>
              <a:t> </a:t>
            </a:r>
            <a:r>
              <a:rPr lang="en-US" dirty="0" smtClean="0"/>
              <a:t>source </a:t>
            </a:r>
            <a:r>
              <a:rPr lang="th-TH" dirty="0" smtClean="0"/>
              <a:t>ไม่มีประโยชน์ ทาง </a:t>
            </a:r>
            <a:r>
              <a:rPr lang="en-US" dirty="0" err="1" smtClean="0"/>
              <a:t>Blognone</a:t>
            </a:r>
            <a:r>
              <a:rPr lang="en-US" dirty="0" smtClean="0"/>
              <a:t> </a:t>
            </a:r>
            <a:r>
              <a:rPr lang="th-TH" dirty="0" smtClean="0"/>
              <a:t>ได้ล่ารายชื่อคนหลายร้อยคน แล้วทำจดหมายเปิดผนึกถึงรัฐมนตรี ท้ายที่สุดรัฐมนตรีไอซีทีก็ยอมแก้ข่าว และเข้าใจเรื่อง </a:t>
            </a:r>
            <a:r>
              <a:rPr lang="en-US" dirty="0" smtClean="0"/>
              <a:t>Open source </a:t>
            </a:r>
            <a:r>
              <a:rPr lang="th-TH" dirty="0" smtClean="0"/>
              <a:t>มากยิ่งขึ้น อันนี้เป็นความสำเร็จอย่างหนึ่งของ </a:t>
            </a:r>
            <a:r>
              <a:rPr lang="en-US" dirty="0" smtClean="0"/>
              <a:t>Online community</a:t>
            </a:r>
            <a:endParaRPr lang="th-TH" dirty="0" smtClean="0"/>
          </a:p>
          <a:p>
            <a:pPr>
              <a:buFontTx/>
              <a:buChar char="-"/>
            </a:pPr>
            <a:r>
              <a:rPr lang="th-TH" dirty="0" smtClean="0"/>
              <a:t>หรือมองตัวอย่างอื่นอย่างกระแสหนัง </a:t>
            </a:r>
            <a:r>
              <a:rPr lang="en-US" dirty="0" smtClean="0"/>
              <a:t>“</a:t>
            </a:r>
            <a:r>
              <a:rPr lang="th-TH" dirty="0" smtClean="0"/>
              <a:t>โหมโรง</a:t>
            </a:r>
            <a:r>
              <a:rPr lang="en-US" dirty="0" smtClean="0"/>
              <a:t>”</a:t>
            </a:r>
            <a:r>
              <a:rPr lang="th-TH" dirty="0" smtClean="0"/>
              <a:t> เมื่อปี </a:t>
            </a:r>
            <a:r>
              <a:rPr lang="en-US" dirty="0" smtClean="0"/>
              <a:t>2004 </a:t>
            </a:r>
            <a:r>
              <a:rPr lang="th-TH" dirty="0" smtClean="0"/>
              <a:t>ก็ฉลุยรับ </a:t>
            </a:r>
            <a:r>
              <a:rPr lang="en-US" dirty="0" smtClean="0"/>
              <a:t>100 </a:t>
            </a:r>
            <a:r>
              <a:rPr lang="th-TH" dirty="0" smtClean="0"/>
              <a:t>ล้านบาทไปโดยมีสาเหตุมาจากกระแสปากต่อปากของสมาชิกเว็บพันทิป ที่ร่วมกันบอกต่อ จนกระทั่งได้รับการตอบรับจากทางภาครัฐ และกระทรวงวัฒนธรรม มีนายกรัฐมนตรีเข้าชม จนเป็นหนังไทยที่โด่งดังที่สุดในรอบปีไป</a:t>
            </a:r>
          </a:p>
          <a:p>
            <a:pPr>
              <a:buFontTx/>
              <a:buChar char="-"/>
            </a:pPr>
            <a:r>
              <a:rPr lang="th-TH" dirty="0" smtClean="0"/>
              <a:t>สิ่งที่น้องๆ น่าจะติดตามและศึกษาให้มากก็คือทำอย่างไรที่เราจะอาศัยพลังมวลชนผ่านทางเทคโนโลยีอินเทอร์เน็ตให้สัมฤทธิ์ผลในสิ่งที่เราต้องการ เมื่อเราเข้าใจว่าเราจะ </a:t>
            </a:r>
            <a:r>
              <a:rPr lang="en-US" dirty="0" smtClean="0"/>
              <a:t>Lead </a:t>
            </a:r>
            <a:r>
              <a:rPr lang="th-TH" dirty="0" smtClean="0"/>
              <a:t>หรือทำให้มวลชนเห็นชอบตามที่เราโน้มน้าวได้อย่างไร เราก็มีกำลังมากพอที่จะเปลี่ยนสังคมนี้ให้ดีขึ้นได้ เราจะทำได้อย่างไร</a:t>
            </a:r>
            <a:r>
              <a:rPr lang="en-US" dirty="0" smtClean="0"/>
              <a:t>?</a:t>
            </a:r>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Perspective">
  <a:themeElements>
    <a:clrScheme name="Perspective">
      <a:dk1>
        <a:sysClr val="windowText" lastClr="000000"/>
      </a:dk1>
      <a:lt1>
        <a:sysClr val="window" lastClr="FFFFFF"/>
      </a:lt1>
      <a:dk2>
        <a:srgbClr val="333333"/>
      </a:dk2>
      <a:lt2>
        <a:srgbClr val="BBC0AC"/>
      </a:lt2>
      <a:accent1>
        <a:srgbClr val="A2C816"/>
      </a:accent1>
      <a:accent2>
        <a:srgbClr val="E07602"/>
      </a:accent2>
      <a:accent3>
        <a:srgbClr val="E4C402"/>
      </a:accent3>
      <a:accent4>
        <a:srgbClr val="7DC1EF"/>
      </a:accent4>
      <a:accent5>
        <a:srgbClr val="21449B"/>
      </a:accent5>
      <a:accent6>
        <a:srgbClr val="A2B170"/>
      </a:accent6>
      <a:hlink>
        <a:srgbClr val="8DA440"/>
      </a:hlink>
      <a:folHlink>
        <a:srgbClr val="4C4F3F"/>
      </a:folHlink>
    </a:clrScheme>
    <a:fontScheme name="Perspective">
      <a:majorFont>
        <a:latin typeface="Century Gothic"/>
        <a:ea typeface=""/>
        <a:cs typeface=""/>
        <a:font script="Jpan" typeface="メイリオ"/>
      </a:majorFont>
      <a:minorFont>
        <a:latin typeface="Century Gothic"/>
        <a:ea typeface=""/>
        <a:cs typeface=""/>
        <a:font script="Jpan" typeface="メイリオ"/>
      </a:minorFont>
    </a:fontScheme>
    <a:fmtScheme name="Perspective">
      <a:fillStyleLst>
        <a:solidFill>
          <a:schemeClr val="phClr"/>
        </a:solidFill>
        <a:solidFill>
          <a:schemeClr val="phClr">
            <a:shade val="90000"/>
          </a:schemeClr>
        </a:solidFill>
        <a:solidFill>
          <a:schemeClr val="phClr">
            <a:shade val="80000"/>
          </a:schemeClr>
        </a:solidFill>
      </a:fillStyleLst>
      <a:lnStyleLst>
        <a:ln w="12700" cap="flat" cmpd="sng" algn="ctr">
          <a:solidFill>
            <a:schemeClr val="phClr">
              <a:satMod val="105000"/>
            </a:schemeClr>
          </a:solidFill>
          <a:prstDash val="solid"/>
        </a:ln>
        <a:ln w="25400" cap="flat" cmpd="sng" algn="ctr">
          <a:solidFill>
            <a:schemeClr val="phClr"/>
          </a:solidFill>
          <a:prstDash val="solid"/>
        </a:ln>
        <a:ln w="25400" cap="flat" cmpd="sng" algn="ctr">
          <a:solidFill>
            <a:schemeClr val="phClr">
              <a:alpha val="80000"/>
            </a:schemeClr>
          </a:solidFill>
          <a:prstDash val="solid"/>
        </a:ln>
      </a:lnStyleLst>
      <a:effectStyleLst>
        <a:effectStyle>
          <a:effectLst/>
        </a:effectStyle>
        <a:effectStyle>
          <a:effectLst/>
          <a:scene3d>
            <a:camera prst="obliqueTopRight"/>
            <a:lightRig rig="threePt" dir="tl"/>
          </a:scene3d>
          <a:sp3d>
            <a:bevelT w="25400" h="25400"/>
          </a:sp3d>
        </a:effectStyle>
        <a:effectStyle>
          <a:effectLst/>
          <a:scene3d>
            <a:camera prst="perspectiveFront" fov="4200000"/>
            <a:lightRig rig="balanced" dir="tl">
              <a:rot lat="0" lon="0" rev="18600000"/>
            </a:lightRig>
          </a:scene3d>
          <a:sp3d prstMaterial="metal">
            <a:bevelT w="63500" h="50800" prst="angle"/>
          </a:sp3d>
        </a:effectStyle>
      </a:effectStyleLst>
      <a:bgFillStyleLst>
        <a:solidFill>
          <a:schemeClr val="phClr">
            <a:tint val="90000"/>
          </a:schemeClr>
        </a:solidFill>
        <a:solidFill>
          <a:schemeClr val="phClr">
            <a:tint val="50000"/>
          </a:schemeClr>
        </a:solidFill>
        <a:solidFill>
          <a:schemeClr val="phClr">
            <a:shade val="60000"/>
          </a:schemeClr>
        </a:soli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Perspective.thmx</Template>
  <TotalTime>848</TotalTime>
  <Words>1953</Words>
  <Application>Microsoft Macintosh PowerPoint</Application>
  <PresentationFormat>On-screen Show (4:3)</PresentationFormat>
  <Paragraphs>77</Paragraphs>
  <Slides>24</Slides>
  <Notes>6</Notes>
  <HiddenSlides>0</HiddenSlides>
  <MMClips>0</MMClips>
  <ScaleCrop>false</ScaleCrop>
  <HeadingPairs>
    <vt:vector size="4" baseType="variant">
      <vt:variant>
        <vt:lpstr>Design Template</vt:lpstr>
      </vt:variant>
      <vt:variant>
        <vt:i4>1</vt:i4>
      </vt:variant>
      <vt:variant>
        <vt:lpstr>Slide Titles</vt:lpstr>
      </vt:variant>
      <vt:variant>
        <vt:i4>24</vt:i4>
      </vt:variant>
    </vt:vector>
  </HeadingPairs>
  <TitlesOfParts>
    <vt:vector size="25" baseType="lpstr">
      <vt:lpstr>Perspective</vt:lpstr>
      <vt:lpstr>Online Communities Phenomena   Jakrapong Kongmalai</vt:lpstr>
      <vt:lpstr>2 Things today</vt:lpstr>
      <vt:lpstr>What is online community? Why?</vt:lpstr>
      <vt:lpstr>Community already exist.</vt:lpstr>
      <vt:lpstr>Web 2.0, Online community, Social media. Whatever it is…</vt:lpstr>
      <vt:lpstr>Know how to lead the tribes</vt:lpstr>
      <vt:lpstr>Slide 7</vt:lpstr>
      <vt:lpstr>Slide 8</vt:lpstr>
      <vt:lpstr>Pantip.com &amp; Local film business</vt:lpstr>
      <vt:lpstr>Slide 10</vt:lpstr>
      <vt:lpstr>Flickr + Twitter</vt:lpstr>
      <vt:lpstr>         ThaiBikeWorld.com</vt:lpstr>
      <vt:lpstr>                                                          </vt:lpstr>
      <vt:lpstr>Next? Create your own game</vt:lpstr>
      <vt:lpstr>Relevancy + Relationship</vt:lpstr>
      <vt:lpstr> Relevancy + Bidding </vt:lpstr>
      <vt:lpstr>What are you doing?</vt:lpstr>
      <vt:lpstr>Citizen Journalism</vt:lpstr>
      <vt:lpstr>Conclusion</vt:lpstr>
      <vt:lpstr>Conclusion (continue)</vt:lpstr>
      <vt:lpstr>Tips &amp; Tricks from me</vt:lpstr>
      <vt:lpstr>Thank you Jakrapong Kongmalai  Jakrapong.com jakrapong@ymail.com follow me twitter.com/jakrapong  </vt:lpstr>
      <vt:lpstr>Script สำหรับคนที่อ่านทางอินเทอร์เน็ต</vt:lpstr>
      <vt:lpstr>Script สำหรับคนที่อ่านทางอินเทอร์เน็ต</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Online Communities – Jakrapong Kongmalai</dc:title>
  <dc:creator>Jakrapong Kongmalai</dc:creator>
  <cp:lastModifiedBy>Jakrapong Kongmalai</cp:lastModifiedBy>
  <cp:revision>22</cp:revision>
  <dcterms:created xsi:type="dcterms:W3CDTF">2009-07-01T04:44:19Z</dcterms:created>
  <dcterms:modified xsi:type="dcterms:W3CDTF">2009-07-01T05:16:25Z</dcterms:modified>
</cp:coreProperties>
</file>